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1.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73"/>
  </p:notesMasterIdLst>
  <p:sldIdLst>
    <p:sldId id="256" r:id="rId5"/>
    <p:sldId id="257" r:id="rId6"/>
    <p:sldId id="258" r:id="rId7"/>
    <p:sldId id="259" r:id="rId8"/>
    <p:sldId id="260" r:id="rId9"/>
    <p:sldId id="261" r:id="rId10"/>
    <p:sldId id="262" r:id="rId11"/>
    <p:sldId id="264" r:id="rId12"/>
    <p:sldId id="288" r:id="rId13"/>
    <p:sldId id="266" r:id="rId14"/>
    <p:sldId id="267" r:id="rId15"/>
    <p:sldId id="268" r:id="rId16"/>
    <p:sldId id="269" r:id="rId17"/>
    <p:sldId id="270" r:id="rId18"/>
    <p:sldId id="271" r:id="rId19"/>
    <p:sldId id="272" r:id="rId20"/>
    <p:sldId id="273" r:id="rId21"/>
    <p:sldId id="286" r:id="rId22"/>
    <p:sldId id="274" r:id="rId23"/>
    <p:sldId id="276" r:id="rId24"/>
    <p:sldId id="277" r:id="rId25"/>
    <p:sldId id="278" r:id="rId26"/>
    <p:sldId id="289" r:id="rId27"/>
    <p:sldId id="290" r:id="rId28"/>
    <p:sldId id="291" r:id="rId29"/>
    <p:sldId id="292" r:id="rId30"/>
    <p:sldId id="293" r:id="rId31"/>
    <p:sldId id="294" r:id="rId32"/>
    <p:sldId id="295" r:id="rId33"/>
    <p:sldId id="296" r:id="rId34"/>
    <p:sldId id="279" r:id="rId35"/>
    <p:sldId id="280" r:id="rId36"/>
    <p:sldId id="313" r:id="rId37"/>
    <p:sldId id="312" r:id="rId38"/>
    <p:sldId id="311" r:id="rId39"/>
    <p:sldId id="310" r:id="rId40"/>
    <p:sldId id="281" r:id="rId41"/>
    <p:sldId id="297" r:id="rId42"/>
    <p:sldId id="298" r:id="rId43"/>
    <p:sldId id="300" r:id="rId44"/>
    <p:sldId id="299" r:id="rId45"/>
    <p:sldId id="301" r:id="rId46"/>
    <p:sldId id="302" r:id="rId47"/>
    <p:sldId id="303" r:id="rId48"/>
    <p:sldId id="305" r:id="rId49"/>
    <p:sldId id="304" r:id="rId50"/>
    <p:sldId id="306" r:id="rId51"/>
    <p:sldId id="307" r:id="rId52"/>
    <p:sldId id="308" r:id="rId53"/>
    <p:sldId id="282" r:id="rId54"/>
    <p:sldId id="316" r:id="rId55"/>
    <p:sldId id="317" r:id="rId56"/>
    <p:sldId id="315" r:id="rId57"/>
    <p:sldId id="314" r:id="rId58"/>
    <p:sldId id="318" r:id="rId59"/>
    <p:sldId id="319" r:id="rId60"/>
    <p:sldId id="320" r:id="rId61"/>
    <p:sldId id="321" r:id="rId62"/>
    <p:sldId id="309" r:id="rId63"/>
    <p:sldId id="287" r:id="rId64"/>
    <p:sldId id="327" r:id="rId65"/>
    <p:sldId id="323" r:id="rId66"/>
    <p:sldId id="324" r:id="rId67"/>
    <p:sldId id="325" r:id="rId68"/>
    <p:sldId id="326" r:id="rId69"/>
    <p:sldId id="322" r:id="rId70"/>
    <p:sldId id="283" r:id="rId71"/>
    <p:sldId id="284" r:id="rId72"/>
  </p:sldIdLst>
  <p:sldSz cx="9144000" cy="5143500" type="screen16x9"/>
  <p:notesSz cx="6858000" cy="9144000"/>
  <p:embeddedFontLst>
    <p:embeddedFont>
      <p:font typeface="Merriweather" panose="020B0604020202020204"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F62BA3-AF06-46C5-8139-23299EAA2A91}" v="256" dt="2023-12-13T08:11:11.084"/>
    <p1510:client id="{69881FAB-D7C5-4E0A-A76A-0C935F12519A}" v="2" dt="2023-12-13T08:26:16.308"/>
    <p1510:client id="{A0D8CE8E-75E4-4BBB-8646-7331D875C14A}" v="1391" dt="2023-12-12T14:21:46.929"/>
    <p1510:client id="{B313CD6E-98A3-42A3-B3A1-FA11F9DBF996}" v="9" dt="2023-12-12T15:08:11.371"/>
    <p1510:client id="{BFF39D32-8C1C-B040-AAE4-0465EAE39241}" v="1152" dt="2023-12-13T10:04:35.742"/>
    <p1510:client id="{FB54921D-F922-42D6-AA46-64675075671A}" v="109" dt="2023-12-12T11:14:20.2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1.fntdata"/><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font" Target="fonts/font4.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font" Target="fonts/font2.fntdata"/><Relationship Id="rId83"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notesMaster" Target="notesMasters/notesMaster1.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3.fntdata"/><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lavio Hafner" userId="S::f.hafner@esciencecenter.nl::513d0d2d-54ab-4129-adac-f87b71d55170" providerId="AD" clId="Web-{1FF62BA3-AF06-46C5-8139-23299EAA2A91}"/>
    <pc:docChg chg="modSld">
      <pc:chgData name="Flavio Hafner" userId="S::f.hafner@esciencecenter.nl::513d0d2d-54ab-4129-adac-f87b71d55170" providerId="AD" clId="Web-{1FF62BA3-AF06-46C5-8139-23299EAA2A91}" dt="2023-12-13T08:11:11.084" v="255"/>
      <pc:docMkLst>
        <pc:docMk/>
      </pc:docMkLst>
      <pc:sldChg chg="addSp">
        <pc:chgData name="Flavio Hafner" userId="S::f.hafner@esciencecenter.nl::513d0d2d-54ab-4129-adac-f87b71d55170" providerId="AD" clId="Web-{1FF62BA3-AF06-46C5-8139-23299EAA2A91}" dt="2023-12-13T08:11:11.084" v="255"/>
        <pc:sldMkLst>
          <pc:docMk/>
          <pc:sldMk cId="1492010591" sldId="318"/>
        </pc:sldMkLst>
        <pc:inkChg chg="add">
          <ac:chgData name="Flavio Hafner" userId="S::f.hafner@esciencecenter.nl::513d0d2d-54ab-4129-adac-f87b71d55170" providerId="AD" clId="Web-{1FF62BA3-AF06-46C5-8139-23299EAA2A91}" dt="2023-12-13T08:11:11.084" v="255"/>
          <ac:inkMkLst>
            <pc:docMk/>
            <pc:sldMk cId="1492010591" sldId="318"/>
            <ac:inkMk id="4" creationId="{D3E61B81-D719-597F-B86E-D6C4D318F3A5}"/>
          </ac:inkMkLst>
        </pc:inkChg>
      </pc:sldChg>
      <pc:sldChg chg="modSp">
        <pc:chgData name="Flavio Hafner" userId="S::f.hafner@esciencecenter.nl::513d0d2d-54ab-4129-adac-f87b71d55170" providerId="AD" clId="Web-{1FF62BA3-AF06-46C5-8139-23299EAA2A91}" dt="2023-12-13T08:09:32.515" v="254" actId="20577"/>
        <pc:sldMkLst>
          <pc:docMk/>
          <pc:sldMk cId="4214066115" sldId="321"/>
        </pc:sldMkLst>
        <pc:spChg chg="mod">
          <ac:chgData name="Flavio Hafner" userId="S::f.hafner@esciencecenter.nl::513d0d2d-54ab-4129-adac-f87b71d55170" providerId="AD" clId="Web-{1FF62BA3-AF06-46C5-8139-23299EAA2A91}" dt="2023-12-13T08:09:32.515" v="254" actId="20577"/>
          <ac:spMkLst>
            <pc:docMk/>
            <pc:sldMk cId="4214066115" sldId="321"/>
            <ac:spMk id="3" creationId="{0171FB6C-AF25-57AE-99ED-D7B8D848B529}"/>
          </ac:spMkLst>
        </pc:spChg>
      </pc:sldChg>
    </pc:docChg>
  </pc:docChgLst>
  <pc:docChgLst>
    <pc:chgData name="Sven van der Burg" userId="S::s.vanderburg@esciencecenter.nl::9c1d2a43-8f43-42c3-a150-992445d6e87f" providerId="AD" clId="Web-{E7C01901-C517-17D5-488B-6E0C32EF3608}"/>
    <pc:docChg chg="addSld modSld">
      <pc:chgData name="Sven van der Burg" userId="S::s.vanderburg@esciencecenter.nl::9c1d2a43-8f43-42c3-a150-992445d6e87f" providerId="AD" clId="Web-{E7C01901-C517-17D5-488B-6E0C32EF3608}" dt="2023-12-10T09:23:16.464" v="1024" actId="20577"/>
      <pc:docMkLst>
        <pc:docMk/>
      </pc:docMkLst>
      <pc:sldChg chg="modSp">
        <pc:chgData name="Sven van der Burg" userId="S::s.vanderburg@esciencecenter.nl::9c1d2a43-8f43-42c3-a150-992445d6e87f" providerId="AD" clId="Web-{E7C01901-C517-17D5-488B-6E0C32EF3608}" dt="2023-12-05T12:43:52.327" v="3" actId="20577"/>
        <pc:sldMkLst>
          <pc:docMk/>
          <pc:sldMk cId="0" sldId="264"/>
        </pc:sldMkLst>
        <pc:spChg chg="mod">
          <ac:chgData name="Sven van der Burg" userId="S::s.vanderburg@esciencecenter.nl::9c1d2a43-8f43-42c3-a150-992445d6e87f" providerId="AD" clId="Web-{E7C01901-C517-17D5-488B-6E0C32EF3608}" dt="2023-12-05T12:43:52.327" v="3" actId="20577"/>
          <ac:spMkLst>
            <pc:docMk/>
            <pc:sldMk cId="0" sldId="264"/>
            <ac:spMk id="170" creationId="{00000000-0000-0000-0000-000000000000}"/>
          </ac:spMkLst>
        </pc:spChg>
      </pc:sldChg>
      <pc:sldChg chg="mod modShow">
        <pc:chgData name="Sven van der Burg" userId="S::s.vanderburg@esciencecenter.nl::9c1d2a43-8f43-42c3-a150-992445d6e87f" providerId="AD" clId="Web-{E7C01901-C517-17D5-488B-6E0C32EF3608}" dt="2023-12-05T12:44:57.330" v="5"/>
        <pc:sldMkLst>
          <pc:docMk/>
          <pc:sldMk cId="0" sldId="268"/>
        </pc:sldMkLst>
      </pc:sldChg>
      <pc:sldChg chg="modSp">
        <pc:chgData name="Sven van der Burg" userId="S::s.vanderburg@esciencecenter.nl::9c1d2a43-8f43-42c3-a150-992445d6e87f" providerId="AD" clId="Web-{E7C01901-C517-17D5-488B-6E0C32EF3608}" dt="2023-12-05T12:46:01.286" v="30" actId="20577"/>
        <pc:sldMkLst>
          <pc:docMk/>
          <pc:sldMk cId="0" sldId="269"/>
        </pc:sldMkLst>
        <pc:spChg chg="mod">
          <ac:chgData name="Sven van der Burg" userId="S::s.vanderburg@esciencecenter.nl::9c1d2a43-8f43-42c3-a150-992445d6e87f" providerId="AD" clId="Web-{E7C01901-C517-17D5-488B-6E0C32EF3608}" dt="2023-12-05T12:46:01.286" v="30" actId="20577"/>
          <ac:spMkLst>
            <pc:docMk/>
            <pc:sldMk cId="0" sldId="269"/>
            <ac:spMk id="206" creationId="{00000000-0000-0000-0000-000000000000}"/>
          </ac:spMkLst>
        </pc:spChg>
      </pc:sldChg>
      <pc:sldChg chg="modSp">
        <pc:chgData name="Sven van der Burg" userId="S::s.vanderburg@esciencecenter.nl::9c1d2a43-8f43-42c3-a150-992445d6e87f" providerId="AD" clId="Web-{E7C01901-C517-17D5-488B-6E0C32EF3608}" dt="2023-12-05T12:50:41.953" v="207" actId="20577"/>
        <pc:sldMkLst>
          <pc:docMk/>
          <pc:sldMk cId="0" sldId="276"/>
        </pc:sldMkLst>
        <pc:spChg chg="mod">
          <ac:chgData name="Sven van der Burg" userId="S::s.vanderburg@esciencecenter.nl::9c1d2a43-8f43-42c3-a150-992445d6e87f" providerId="AD" clId="Web-{E7C01901-C517-17D5-488B-6E0C32EF3608}" dt="2023-12-05T12:50:41.953" v="207" actId="20577"/>
          <ac:spMkLst>
            <pc:docMk/>
            <pc:sldMk cId="0" sldId="276"/>
            <ac:spMk id="264" creationId="{00000000-0000-0000-0000-000000000000}"/>
          </ac:spMkLst>
        </pc:spChg>
      </pc:sldChg>
      <pc:sldChg chg="modSp">
        <pc:chgData name="Sven van der Burg" userId="S::s.vanderburg@esciencecenter.nl::9c1d2a43-8f43-42c3-a150-992445d6e87f" providerId="AD" clId="Web-{E7C01901-C517-17D5-488B-6E0C32EF3608}" dt="2023-12-06T12:54:40.204" v="446" actId="20577"/>
        <pc:sldMkLst>
          <pc:docMk/>
          <pc:sldMk cId="0" sldId="281"/>
        </pc:sldMkLst>
        <pc:spChg chg="mod">
          <ac:chgData name="Sven van der Burg" userId="S::s.vanderburg@esciencecenter.nl::9c1d2a43-8f43-42c3-a150-992445d6e87f" providerId="AD" clId="Web-{E7C01901-C517-17D5-488B-6E0C32EF3608}" dt="2023-12-06T12:54:40.204" v="446" actId="20577"/>
          <ac:spMkLst>
            <pc:docMk/>
            <pc:sldMk cId="0" sldId="281"/>
            <ac:spMk id="296" creationId="{00000000-0000-0000-0000-000000000000}"/>
          </ac:spMkLst>
        </pc:spChg>
      </pc:sldChg>
      <pc:sldChg chg="modSp">
        <pc:chgData name="Sven van der Burg" userId="S::s.vanderburg@esciencecenter.nl::9c1d2a43-8f43-42c3-a150-992445d6e87f" providerId="AD" clId="Web-{E7C01901-C517-17D5-488B-6E0C32EF3608}" dt="2023-12-10T09:23:16.464" v="1024" actId="20577"/>
        <pc:sldMkLst>
          <pc:docMk/>
          <pc:sldMk cId="0" sldId="285"/>
        </pc:sldMkLst>
        <pc:spChg chg="mod">
          <ac:chgData name="Sven van der Burg" userId="S::s.vanderburg@esciencecenter.nl::9c1d2a43-8f43-42c3-a150-992445d6e87f" providerId="AD" clId="Web-{E7C01901-C517-17D5-488B-6E0C32EF3608}" dt="2023-12-10T09:23:16.464" v="1024" actId="20577"/>
          <ac:spMkLst>
            <pc:docMk/>
            <pc:sldMk cId="0" sldId="285"/>
            <ac:spMk id="323" creationId="{00000000-0000-0000-0000-000000000000}"/>
          </ac:spMkLst>
        </pc:spChg>
      </pc:sldChg>
      <pc:sldChg chg="modSp new">
        <pc:chgData name="Sven van der Burg" userId="S::s.vanderburg@esciencecenter.nl::9c1d2a43-8f43-42c3-a150-992445d6e87f" providerId="AD" clId="Web-{E7C01901-C517-17D5-488B-6E0C32EF3608}" dt="2023-12-05T12:48:20.463" v="77" actId="20577"/>
        <pc:sldMkLst>
          <pc:docMk/>
          <pc:sldMk cId="596142551" sldId="288"/>
        </pc:sldMkLst>
        <pc:spChg chg="mod">
          <ac:chgData name="Sven van der Burg" userId="S::s.vanderburg@esciencecenter.nl::9c1d2a43-8f43-42c3-a150-992445d6e87f" providerId="AD" clId="Web-{E7C01901-C517-17D5-488B-6E0C32EF3608}" dt="2023-12-05T12:47:13.976" v="36" actId="20577"/>
          <ac:spMkLst>
            <pc:docMk/>
            <pc:sldMk cId="596142551" sldId="288"/>
            <ac:spMk id="2" creationId="{685C6C6A-F5A0-7986-0694-58B0875FF304}"/>
          </ac:spMkLst>
        </pc:spChg>
        <pc:spChg chg="mod">
          <ac:chgData name="Sven van der Burg" userId="S::s.vanderburg@esciencecenter.nl::9c1d2a43-8f43-42c3-a150-992445d6e87f" providerId="AD" clId="Web-{E7C01901-C517-17D5-488B-6E0C32EF3608}" dt="2023-12-05T12:48:20.463" v="77" actId="20577"/>
          <ac:spMkLst>
            <pc:docMk/>
            <pc:sldMk cId="596142551" sldId="288"/>
            <ac:spMk id="3" creationId="{1D70A989-FA03-D396-D471-F9A564F2B353}"/>
          </ac:spMkLst>
        </pc:spChg>
      </pc:sldChg>
      <pc:sldChg chg="addSp modSp new">
        <pc:chgData name="Sven van der Burg" userId="S::s.vanderburg@esciencecenter.nl::9c1d2a43-8f43-42c3-a150-992445d6e87f" providerId="AD" clId="Web-{E7C01901-C517-17D5-488B-6E0C32EF3608}" dt="2023-12-05T14:12:16.035" v="214" actId="1076"/>
        <pc:sldMkLst>
          <pc:docMk/>
          <pc:sldMk cId="1889452063" sldId="289"/>
        </pc:sldMkLst>
        <pc:picChg chg="add mod">
          <ac:chgData name="Sven van der Burg" userId="S::s.vanderburg@esciencecenter.nl::9c1d2a43-8f43-42c3-a150-992445d6e87f" providerId="AD" clId="Web-{E7C01901-C517-17D5-488B-6E0C32EF3608}" dt="2023-12-05T14:12:16.035" v="214" actId="1076"/>
          <ac:picMkLst>
            <pc:docMk/>
            <pc:sldMk cId="1889452063" sldId="289"/>
            <ac:picMk id="4" creationId="{F3270BE6-DD78-149D-B8D4-2F1200A0CA4C}"/>
          </ac:picMkLst>
        </pc:picChg>
      </pc:sldChg>
      <pc:sldChg chg="addSp modSp new">
        <pc:chgData name="Sven van der Burg" userId="S::s.vanderburg@esciencecenter.nl::9c1d2a43-8f43-42c3-a150-992445d6e87f" providerId="AD" clId="Web-{E7C01901-C517-17D5-488B-6E0C32EF3608}" dt="2023-12-05T14:14:03.899" v="238" actId="1076"/>
        <pc:sldMkLst>
          <pc:docMk/>
          <pc:sldMk cId="360742593" sldId="290"/>
        </pc:sldMkLst>
        <pc:spChg chg="mod">
          <ac:chgData name="Sven van der Burg" userId="S::s.vanderburg@esciencecenter.nl::9c1d2a43-8f43-42c3-a150-992445d6e87f" providerId="AD" clId="Web-{E7C01901-C517-17D5-488B-6E0C32EF3608}" dt="2023-12-05T14:13:50.383" v="233" actId="20577"/>
          <ac:spMkLst>
            <pc:docMk/>
            <pc:sldMk cId="360742593" sldId="290"/>
            <ac:spMk id="2" creationId="{224339D3-6FE3-6D27-CC9B-4FEFF562F172}"/>
          </ac:spMkLst>
        </pc:spChg>
        <pc:spChg chg="mod">
          <ac:chgData name="Sven van der Burg" userId="S::s.vanderburg@esciencecenter.nl::9c1d2a43-8f43-42c3-a150-992445d6e87f" providerId="AD" clId="Web-{E7C01901-C517-17D5-488B-6E0C32EF3608}" dt="2023-12-05T14:13:58.555" v="237" actId="20577"/>
          <ac:spMkLst>
            <pc:docMk/>
            <pc:sldMk cId="360742593" sldId="290"/>
            <ac:spMk id="3" creationId="{3311A0EC-CF8F-56DC-38E0-D34E116BC36D}"/>
          </ac:spMkLst>
        </pc:spChg>
        <pc:picChg chg="add mod">
          <ac:chgData name="Sven van der Burg" userId="S::s.vanderburg@esciencecenter.nl::9c1d2a43-8f43-42c3-a150-992445d6e87f" providerId="AD" clId="Web-{E7C01901-C517-17D5-488B-6E0C32EF3608}" dt="2023-12-05T14:14:03.899" v="238" actId="1076"/>
          <ac:picMkLst>
            <pc:docMk/>
            <pc:sldMk cId="360742593" sldId="290"/>
            <ac:picMk id="4" creationId="{3CD2EFC6-A1B0-8905-BFEA-18D83DF9DBCC}"/>
          </ac:picMkLst>
        </pc:picChg>
      </pc:sldChg>
      <pc:sldChg chg="addSp modSp new">
        <pc:chgData name="Sven van der Burg" userId="S::s.vanderburg@esciencecenter.nl::9c1d2a43-8f43-42c3-a150-992445d6e87f" providerId="AD" clId="Web-{E7C01901-C517-17D5-488B-6E0C32EF3608}" dt="2023-12-05T14:15:52.013" v="252" actId="1076"/>
        <pc:sldMkLst>
          <pc:docMk/>
          <pc:sldMk cId="2983773286" sldId="291"/>
        </pc:sldMkLst>
        <pc:spChg chg="mod">
          <ac:chgData name="Sven van der Burg" userId="S::s.vanderburg@esciencecenter.nl::9c1d2a43-8f43-42c3-a150-992445d6e87f" providerId="AD" clId="Web-{E7C01901-C517-17D5-488B-6E0C32EF3608}" dt="2023-12-05T14:15:44.434" v="249" actId="20577"/>
          <ac:spMkLst>
            <pc:docMk/>
            <pc:sldMk cId="2983773286" sldId="291"/>
            <ac:spMk id="2" creationId="{18B1DAD1-8023-8EA5-B162-D35D08877CEC}"/>
          </ac:spMkLst>
        </pc:spChg>
        <pc:picChg chg="add mod">
          <ac:chgData name="Sven van der Burg" userId="S::s.vanderburg@esciencecenter.nl::9c1d2a43-8f43-42c3-a150-992445d6e87f" providerId="AD" clId="Web-{E7C01901-C517-17D5-488B-6E0C32EF3608}" dt="2023-12-05T14:15:52.013" v="252" actId="1076"/>
          <ac:picMkLst>
            <pc:docMk/>
            <pc:sldMk cId="2983773286" sldId="291"/>
            <ac:picMk id="4" creationId="{82BF4200-6B76-D0E5-7C8F-FAFD690403ED}"/>
          </ac:picMkLst>
        </pc:picChg>
      </pc:sldChg>
      <pc:sldChg chg="addSp modSp new">
        <pc:chgData name="Sven van der Burg" userId="S::s.vanderburg@esciencecenter.nl::9c1d2a43-8f43-42c3-a150-992445d6e87f" providerId="AD" clId="Web-{E7C01901-C517-17D5-488B-6E0C32EF3608}" dt="2023-12-05T14:21:25.072" v="368" actId="20577"/>
        <pc:sldMkLst>
          <pc:docMk/>
          <pc:sldMk cId="2335137201" sldId="292"/>
        </pc:sldMkLst>
        <pc:spChg chg="mod">
          <ac:chgData name="Sven van der Burg" userId="S::s.vanderburg@esciencecenter.nl::9c1d2a43-8f43-42c3-a150-992445d6e87f" providerId="AD" clId="Web-{E7C01901-C517-17D5-488B-6E0C32EF3608}" dt="2023-12-05T14:17:28.048" v="282" actId="20577"/>
          <ac:spMkLst>
            <pc:docMk/>
            <pc:sldMk cId="2335137201" sldId="292"/>
            <ac:spMk id="2" creationId="{576FBF44-EF48-99E9-88AD-6F72DF3AB4CF}"/>
          </ac:spMkLst>
        </pc:spChg>
        <pc:spChg chg="mod">
          <ac:chgData name="Sven van der Burg" userId="S::s.vanderburg@esciencecenter.nl::9c1d2a43-8f43-42c3-a150-992445d6e87f" providerId="AD" clId="Web-{E7C01901-C517-17D5-488B-6E0C32EF3608}" dt="2023-12-05T14:21:25.072" v="368" actId="20577"/>
          <ac:spMkLst>
            <pc:docMk/>
            <pc:sldMk cId="2335137201" sldId="292"/>
            <ac:spMk id="3" creationId="{38E28DFB-F4EF-FF5C-C095-42711309D45B}"/>
          </ac:spMkLst>
        </pc:spChg>
        <pc:picChg chg="add mod">
          <ac:chgData name="Sven van der Burg" userId="S::s.vanderburg@esciencecenter.nl::9c1d2a43-8f43-42c3-a150-992445d6e87f" providerId="AD" clId="Web-{E7C01901-C517-17D5-488B-6E0C32EF3608}" dt="2023-12-05T14:19:36.146" v="362" actId="1076"/>
          <ac:picMkLst>
            <pc:docMk/>
            <pc:sldMk cId="2335137201" sldId="292"/>
            <ac:picMk id="4" creationId="{BF506F0F-28F3-7034-165E-6B02B8393DB5}"/>
          </ac:picMkLst>
        </pc:picChg>
        <pc:picChg chg="add mod">
          <ac:chgData name="Sven van der Burg" userId="S::s.vanderburg@esciencecenter.nl::9c1d2a43-8f43-42c3-a150-992445d6e87f" providerId="AD" clId="Web-{E7C01901-C517-17D5-488B-6E0C32EF3608}" dt="2023-12-05T14:19:52.647" v="364" actId="1076"/>
          <ac:picMkLst>
            <pc:docMk/>
            <pc:sldMk cId="2335137201" sldId="292"/>
            <ac:picMk id="5" creationId="{BFDBC43B-775C-FE8B-8E89-80374CB8BCD4}"/>
          </ac:picMkLst>
        </pc:picChg>
        <pc:picChg chg="add mod">
          <ac:chgData name="Sven van der Burg" userId="S::s.vanderburg@esciencecenter.nl::9c1d2a43-8f43-42c3-a150-992445d6e87f" providerId="AD" clId="Web-{E7C01901-C517-17D5-488B-6E0C32EF3608}" dt="2023-12-05T14:20:40.196" v="366" actId="1076"/>
          <ac:picMkLst>
            <pc:docMk/>
            <pc:sldMk cId="2335137201" sldId="292"/>
            <ac:picMk id="6" creationId="{FD0B72C6-ECD9-8720-1D9A-6777019B97F7}"/>
          </ac:picMkLst>
        </pc:picChg>
      </pc:sldChg>
      <pc:sldChg chg="addSp delSp modSp new">
        <pc:chgData name="Sven van der Burg" userId="S::s.vanderburg@esciencecenter.nl::9c1d2a43-8f43-42c3-a150-992445d6e87f" providerId="AD" clId="Web-{E7C01901-C517-17D5-488B-6E0C32EF3608}" dt="2023-12-05T14:22:07.902" v="387"/>
        <pc:sldMkLst>
          <pc:docMk/>
          <pc:sldMk cId="2806853472" sldId="293"/>
        </pc:sldMkLst>
        <pc:spChg chg="mod">
          <ac:chgData name="Sven van der Burg" userId="S::s.vanderburg@esciencecenter.nl::9c1d2a43-8f43-42c3-a150-992445d6e87f" providerId="AD" clId="Web-{E7C01901-C517-17D5-488B-6E0C32EF3608}" dt="2023-12-05T14:22:00.871" v="385" actId="20577"/>
          <ac:spMkLst>
            <pc:docMk/>
            <pc:sldMk cId="2806853472" sldId="293"/>
            <ac:spMk id="2" creationId="{2AC8BBAD-1229-E29B-0953-6C6B2F3FA182}"/>
          </ac:spMkLst>
        </pc:spChg>
        <pc:picChg chg="add del mod">
          <ac:chgData name="Sven van der Burg" userId="S::s.vanderburg@esciencecenter.nl::9c1d2a43-8f43-42c3-a150-992445d6e87f" providerId="AD" clId="Web-{E7C01901-C517-17D5-488B-6E0C32EF3608}" dt="2023-12-05T14:21:34.823" v="373"/>
          <ac:picMkLst>
            <pc:docMk/>
            <pc:sldMk cId="2806853472" sldId="293"/>
            <ac:picMk id="4" creationId="{FEF3FF12-4F9C-5A0E-768F-305E4A7BBC4F}"/>
          </ac:picMkLst>
        </pc:picChg>
        <pc:picChg chg="add mod">
          <ac:chgData name="Sven van der Burg" userId="S::s.vanderburg@esciencecenter.nl::9c1d2a43-8f43-42c3-a150-992445d6e87f" providerId="AD" clId="Web-{E7C01901-C517-17D5-488B-6E0C32EF3608}" dt="2023-12-05T14:21:49.261" v="376" actId="1076"/>
          <ac:picMkLst>
            <pc:docMk/>
            <pc:sldMk cId="2806853472" sldId="293"/>
            <ac:picMk id="5" creationId="{7B5A2CBE-8D0D-3CC8-0737-CD1BE5DF922D}"/>
          </ac:picMkLst>
        </pc:picChg>
        <pc:picChg chg="add del mod">
          <ac:chgData name="Sven van der Burg" userId="S::s.vanderburg@esciencecenter.nl::9c1d2a43-8f43-42c3-a150-992445d6e87f" providerId="AD" clId="Web-{E7C01901-C517-17D5-488B-6E0C32EF3608}" dt="2023-12-05T14:22:07.902" v="387"/>
          <ac:picMkLst>
            <pc:docMk/>
            <pc:sldMk cId="2806853472" sldId="293"/>
            <ac:picMk id="6" creationId="{95FDE3F7-9DE0-4009-A87D-DEB35560A646}"/>
          </ac:picMkLst>
        </pc:picChg>
      </pc:sldChg>
      <pc:sldChg chg="addSp modSp new">
        <pc:chgData name="Sven van der Burg" userId="S::s.vanderburg@esciencecenter.nl::9c1d2a43-8f43-42c3-a150-992445d6e87f" providerId="AD" clId="Web-{E7C01901-C517-17D5-488B-6E0C32EF3608}" dt="2023-12-05T14:23:06.873" v="398" actId="20577"/>
        <pc:sldMkLst>
          <pc:docMk/>
          <pc:sldMk cId="16967607" sldId="294"/>
        </pc:sldMkLst>
        <pc:spChg chg="mod">
          <ac:chgData name="Sven van der Burg" userId="S::s.vanderburg@esciencecenter.nl::9c1d2a43-8f43-42c3-a150-992445d6e87f" providerId="AD" clId="Web-{E7C01901-C517-17D5-488B-6E0C32EF3608}" dt="2023-12-05T14:23:06.873" v="398" actId="20577"/>
          <ac:spMkLst>
            <pc:docMk/>
            <pc:sldMk cId="16967607" sldId="294"/>
            <ac:spMk id="2" creationId="{CA583598-201F-3910-0B84-4003652A36BB}"/>
          </ac:spMkLst>
        </pc:spChg>
        <pc:picChg chg="add mod">
          <ac:chgData name="Sven van der Burg" userId="S::s.vanderburg@esciencecenter.nl::9c1d2a43-8f43-42c3-a150-992445d6e87f" providerId="AD" clId="Web-{E7C01901-C517-17D5-488B-6E0C32EF3608}" dt="2023-12-05T14:22:38.935" v="392" actId="1076"/>
          <ac:picMkLst>
            <pc:docMk/>
            <pc:sldMk cId="16967607" sldId="294"/>
            <ac:picMk id="4" creationId="{5DE5DABC-B83D-EFBD-3F4F-BC6DEFCD566D}"/>
          </ac:picMkLst>
        </pc:picChg>
      </pc:sldChg>
      <pc:sldChg chg="addSp delSp modSp new">
        <pc:chgData name="Sven van der Burg" userId="S::s.vanderburg@esciencecenter.nl::9c1d2a43-8f43-42c3-a150-992445d6e87f" providerId="AD" clId="Web-{E7C01901-C517-17D5-488B-6E0C32EF3608}" dt="2023-12-06T12:53:35.592" v="443" actId="14100"/>
        <pc:sldMkLst>
          <pc:docMk/>
          <pc:sldMk cId="2472559895" sldId="295"/>
        </pc:sldMkLst>
        <pc:spChg chg="mod">
          <ac:chgData name="Sven van der Burg" userId="S::s.vanderburg@esciencecenter.nl::9c1d2a43-8f43-42c3-a150-992445d6e87f" providerId="AD" clId="Web-{E7C01901-C517-17D5-488B-6E0C32EF3608}" dt="2023-12-05T14:29:13.700" v="409" actId="20577"/>
          <ac:spMkLst>
            <pc:docMk/>
            <pc:sldMk cId="2472559895" sldId="295"/>
            <ac:spMk id="2" creationId="{5F2A7D7C-F35D-A140-51CB-8DF378C9100D}"/>
          </ac:spMkLst>
        </pc:spChg>
        <pc:picChg chg="add del mod">
          <ac:chgData name="Sven van der Burg" userId="S::s.vanderburg@esciencecenter.nl::9c1d2a43-8f43-42c3-a150-992445d6e87f" providerId="AD" clId="Web-{E7C01901-C517-17D5-488B-6E0C32EF3608}" dt="2023-12-06T12:51:55.089" v="436"/>
          <ac:picMkLst>
            <pc:docMk/>
            <pc:sldMk cId="2472559895" sldId="295"/>
            <ac:picMk id="4" creationId="{B8DEE980-D5BD-64A4-3588-EB2431086385}"/>
          </ac:picMkLst>
        </pc:picChg>
        <pc:picChg chg="add mod">
          <ac:chgData name="Sven van der Burg" userId="S::s.vanderburg@esciencecenter.nl::9c1d2a43-8f43-42c3-a150-992445d6e87f" providerId="AD" clId="Web-{E7C01901-C517-17D5-488B-6E0C32EF3608}" dt="2023-12-05T14:28:52.512" v="405" actId="14100"/>
          <ac:picMkLst>
            <pc:docMk/>
            <pc:sldMk cId="2472559895" sldId="295"/>
            <ac:picMk id="5" creationId="{5133561E-B067-15CD-D7A5-9F2A66A2C8E1}"/>
          </ac:picMkLst>
        </pc:picChg>
        <pc:picChg chg="add del mod">
          <ac:chgData name="Sven van der Burg" userId="S::s.vanderburg@esciencecenter.nl::9c1d2a43-8f43-42c3-a150-992445d6e87f" providerId="AD" clId="Web-{E7C01901-C517-17D5-488B-6E0C32EF3608}" dt="2023-12-06T12:52:20.590" v="440"/>
          <ac:picMkLst>
            <pc:docMk/>
            <pc:sldMk cId="2472559895" sldId="295"/>
            <ac:picMk id="6" creationId="{D900147E-CBE3-EFA1-5A8B-787B49FA507E}"/>
          </ac:picMkLst>
        </pc:picChg>
        <pc:picChg chg="add mod">
          <ac:chgData name="Sven van der Burg" userId="S::s.vanderburg@esciencecenter.nl::9c1d2a43-8f43-42c3-a150-992445d6e87f" providerId="AD" clId="Web-{E7C01901-C517-17D5-488B-6E0C32EF3608}" dt="2023-12-06T12:53:35.592" v="443" actId="14100"/>
          <ac:picMkLst>
            <pc:docMk/>
            <pc:sldMk cId="2472559895" sldId="295"/>
            <ac:picMk id="7" creationId="{DEA5248B-60E8-FE79-736A-BC30F4B7D2EE}"/>
          </ac:picMkLst>
        </pc:picChg>
      </pc:sldChg>
      <pc:sldChg chg="addSp modSp new">
        <pc:chgData name="Sven van der Burg" userId="S::s.vanderburg@esciencecenter.nl::9c1d2a43-8f43-42c3-a150-992445d6e87f" providerId="AD" clId="Web-{E7C01901-C517-17D5-488B-6E0C32EF3608}" dt="2023-12-05T14:30:28.219" v="435" actId="14100"/>
        <pc:sldMkLst>
          <pc:docMk/>
          <pc:sldMk cId="4162725215" sldId="296"/>
        </pc:sldMkLst>
        <pc:spChg chg="mod">
          <ac:chgData name="Sven van der Burg" userId="S::s.vanderburg@esciencecenter.nl::9c1d2a43-8f43-42c3-a150-992445d6e87f" providerId="AD" clId="Web-{E7C01901-C517-17D5-488B-6E0C32EF3608}" dt="2023-12-05T14:29:47.202" v="432" actId="20577"/>
          <ac:spMkLst>
            <pc:docMk/>
            <pc:sldMk cId="4162725215" sldId="296"/>
            <ac:spMk id="2" creationId="{ACFF1860-CA76-E26D-B302-78AB4EBF1368}"/>
          </ac:spMkLst>
        </pc:spChg>
        <pc:picChg chg="add mod">
          <ac:chgData name="Sven van der Burg" userId="S::s.vanderburg@esciencecenter.nl::9c1d2a43-8f43-42c3-a150-992445d6e87f" providerId="AD" clId="Web-{E7C01901-C517-17D5-488B-6E0C32EF3608}" dt="2023-12-05T14:30:28.219" v="435" actId="14100"/>
          <ac:picMkLst>
            <pc:docMk/>
            <pc:sldMk cId="4162725215" sldId="296"/>
            <ac:picMk id="4" creationId="{38F4A98F-AA47-A188-07C6-5F1D7E12E5AF}"/>
          </ac:picMkLst>
        </pc:picChg>
      </pc:sldChg>
      <pc:sldChg chg="addSp modSp new">
        <pc:chgData name="Sven van der Burg" userId="S::s.vanderburg@esciencecenter.nl::9c1d2a43-8f43-42c3-a150-992445d6e87f" providerId="AD" clId="Web-{E7C01901-C517-17D5-488B-6E0C32EF3608}" dt="2023-12-10T08:12:09.078" v="453" actId="20577"/>
        <pc:sldMkLst>
          <pc:docMk/>
          <pc:sldMk cId="3422252972" sldId="297"/>
        </pc:sldMkLst>
        <pc:spChg chg="mod">
          <ac:chgData name="Sven van der Burg" userId="S::s.vanderburg@esciencecenter.nl::9c1d2a43-8f43-42c3-a150-992445d6e87f" providerId="AD" clId="Web-{E7C01901-C517-17D5-488B-6E0C32EF3608}" dt="2023-12-10T08:12:09.078" v="453" actId="20577"/>
          <ac:spMkLst>
            <pc:docMk/>
            <pc:sldMk cId="3422252972" sldId="297"/>
            <ac:spMk id="2" creationId="{59AAF2A3-F22A-F8A6-AA07-5A5E54B77D19}"/>
          </ac:spMkLst>
        </pc:spChg>
        <pc:picChg chg="add mod">
          <ac:chgData name="Sven van der Burg" userId="S::s.vanderburg@esciencecenter.nl::9c1d2a43-8f43-42c3-a150-992445d6e87f" providerId="AD" clId="Web-{E7C01901-C517-17D5-488B-6E0C32EF3608}" dt="2023-12-10T08:12:02.671" v="450" actId="1076"/>
          <ac:picMkLst>
            <pc:docMk/>
            <pc:sldMk cId="3422252972" sldId="297"/>
            <ac:picMk id="4" creationId="{EE2BC963-D66F-6C18-7189-288CDDBCAC83}"/>
          </ac:picMkLst>
        </pc:picChg>
      </pc:sldChg>
      <pc:sldChg chg="modSp new">
        <pc:chgData name="Sven van der Burg" userId="S::s.vanderburg@esciencecenter.nl::9c1d2a43-8f43-42c3-a150-992445d6e87f" providerId="AD" clId="Web-{E7C01901-C517-17D5-488B-6E0C32EF3608}" dt="2023-12-10T08:25:20.572" v="601" actId="20577"/>
        <pc:sldMkLst>
          <pc:docMk/>
          <pc:sldMk cId="1519050633" sldId="298"/>
        </pc:sldMkLst>
        <pc:spChg chg="mod">
          <ac:chgData name="Sven van der Burg" userId="S::s.vanderburg@esciencecenter.nl::9c1d2a43-8f43-42c3-a150-992445d6e87f" providerId="AD" clId="Web-{E7C01901-C517-17D5-488B-6E0C32EF3608}" dt="2023-12-10T08:14:33.770" v="495" actId="20577"/>
          <ac:spMkLst>
            <pc:docMk/>
            <pc:sldMk cId="1519050633" sldId="298"/>
            <ac:spMk id="2" creationId="{FDA62220-6431-EE22-34F9-F144E3716822}"/>
          </ac:spMkLst>
        </pc:spChg>
        <pc:spChg chg="mod">
          <ac:chgData name="Sven van der Burg" userId="S::s.vanderburg@esciencecenter.nl::9c1d2a43-8f43-42c3-a150-992445d6e87f" providerId="AD" clId="Web-{E7C01901-C517-17D5-488B-6E0C32EF3608}" dt="2023-12-10T08:25:20.572" v="601" actId="20577"/>
          <ac:spMkLst>
            <pc:docMk/>
            <pc:sldMk cId="1519050633" sldId="298"/>
            <ac:spMk id="3" creationId="{D47D47AB-3344-9EC9-547B-27F52DF10D90}"/>
          </ac:spMkLst>
        </pc:spChg>
      </pc:sldChg>
      <pc:sldChg chg="addSp delSp modSp new">
        <pc:chgData name="Sven van der Burg" userId="S::s.vanderburg@esciencecenter.nl::9c1d2a43-8f43-42c3-a150-992445d6e87f" providerId="AD" clId="Web-{E7C01901-C517-17D5-488B-6E0C32EF3608}" dt="2023-12-10T08:23:09.818" v="571" actId="20577"/>
        <pc:sldMkLst>
          <pc:docMk/>
          <pc:sldMk cId="1197435705" sldId="299"/>
        </pc:sldMkLst>
        <pc:spChg chg="mod">
          <ac:chgData name="Sven van der Burg" userId="S::s.vanderburg@esciencecenter.nl::9c1d2a43-8f43-42c3-a150-992445d6e87f" providerId="AD" clId="Web-{E7C01901-C517-17D5-488B-6E0C32EF3608}" dt="2023-12-10T08:23:09.818" v="571" actId="20577"/>
          <ac:spMkLst>
            <pc:docMk/>
            <pc:sldMk cId="1197435705" sldId="299"/>
            <ac:spMk id="3" creationId="{7AD0DE0A-6FB7-C925-D57B-347077B49B7A}"/>
          </ac:spMkLst>
        </pc:spChg>
        <pc:picChg chg="add mod">
          <ac:chgData name="Sven van der Burg" userId="S::s.vanderburg@esciencecenter.nl::9c1d2a43-8f43-42c3-a150-992445d6e87f" providerId="AD" clId="Web-{E7C01901-C517-17D5-488B-6E0C32EF3608}" dt="2023-12-10T08:22:37.223" v="558" actId="14100"/>
          <ac:picMkLst>
            <pc:docMk/>
            <pc:sldMk cId="1197435705" sldId="299"/>
            <ac:picMk id="4" creationId="{6ACB0B87-97D3-58A0-3CE9-EDA016774BFB}"/>
          </ac:picMkLst>
        </pc:picChg>
        <pc:picChg chg="add del mod">
          <ac:chgData name="Sven van der Burg" userId="S::s.vanderburg@esciencecenter.nl::9c1d2a43-8f43-42c3-a150-992445d6e87f" providerId="AD" clId="Web-{E7C01901-C517-17D5-488B-6E0C32EF3608}" dt="2023-12-10T08:22:57.052" v="565"/>
          <ac:picMkLst>
            <pc:docMk/>
            <pc:sldMk cId="1197435705" sldId="299"/>
            <ac:picMk id="5" creationId="{3219CA30-B753-DC9F-CCA4-C6146DEE49EC}"/>
          </ac:picMkLst>
        </pc:picChg>
      </pc:sldChg>
      <pc:sldChg chg="modSp add replId">
        <pc:chgData name="Sven van der Burg" userId="S::s.vanderburg@esciencecenter.nl::9c1d2a43-8f43-42c3-a150-992445d6e87f" providerId="AD" clId="Web-{E7C01901-C517-17D5-488B-6E0C32EF3608}" dt="2023-12-10T09:14:17.775" v="982" actId="20577"/>
        <pc:sldMkLst>
          <pc:docMk/>
          <pc:sldMk cId="1143856746" sldId="300"/>
        </pc:sldMkLst>
        <pc:spChg chg="mod">
          <ac:chgData name="Sven van der Burg" userId="S::s.vanderburg@esciencecenter.nl::9c1d2a43-8f43-42c3-a150-992445d6e87f" providerId="AD" clId="Web-{E7C01901-C517-17D5-488B-6E0C32EF3608}" dt="2023-12-10T09:14:17.775" v="982" actId="20577"/>
          <ac:spMkLst>
            <pc:docMk/>
            <pc:sldMk cId="1143856746" sldId="300"/>
            <ac:spMk id="3" creationId="{D47D47AB-3344-9EC9-547B-27F52DF10D90}"/>
          </ac:spMkLst>
        </pc:spChg>
      </pc:sldChg>
      <pc:sldChg chg="addSp delSp modSp new">
        <pc:chgData name="Sven van der Burg" userId="S::s.vanderburg@esciencecenter.nl::9c1d2a43-8f43-42c3-a150-992445d6e87f" providerId="AD" clId="Web-{E7C01901-C517-17D5-488B-6E0C32EF3608}" dt="2023-12-10T08:30:27.254" v="686" actId="20577"/>
        <pc:sldMkLst>
          <pc:docMk/>
          <pc:sldMk cId="189930520" sldId="301"/>
        </pc:sldMkLst>
        <pc:spChg chg="mod">
          <ac:chgData name="Sven van der Burg" userId="S::s.vanderburg@esciencecenter.nl::9c1d2a43-8f43-42c3-a150-992445d6e87f" providerId="AD" clId="Web-{E7C01901-C517-17D5-488B-6E0C32EF3608}" dt="2023-12-10T08:26:26.809" v="618" actId="20577"/>
          <ac:spMkLst>
            <pc:docMk/>
            <pc:sldMk cId="189930520" sldId="301"/>
            <ac:spMk id="2" creationId="{90FF3528-75A3-34F1-0E3C-569D7B21C441}"/>
          </ac:spMkLst>
        </pc:spChg>
        <pc:spChg chg="mod">
          <ac:chgData name="Sven van der Burg" userId="S::s.vanderburg@esciencecenter.nl::9c1d2a43-8f43-42c3-a150-992445d6e87f" providerId="AD" clId="Web-{E7C01901-C517-17D5-488B-6E0C32EF3608}" dt="2023-12-10T08:29:24.862" v="657" actId="20577"/>
          <ac:spMkLst>
            <pc:docMk/>
            <pc:sldMk cId="189930520" sldId="301"/>
            <ac:spMk id="3" creationId="{BD09CD53-7FCE-6024-5028-DCBCB49837E3}"/>
          </ac:spMkLst>
        </pc:spChg>
        <pc:spChg chg="add del">
          <ac:chgData name="Sven van der Burg" userId="S::s.vanderburg@esciencecenter.nl::9c1d2a43-8f43-42c3-a150-992445d6e87f" providerId="AD" clId="Web-{E7C01901-C517-17D5-488B-6E0C32EF3608}" dt="2023-12-10T08:28:35.610" v="638"/>
          <ac:spMkLst>
            <pc:docMk/>
            <pc:sldMk cId="189930520" sldId="301"/>
            <ac:spMk id="5" creationId="{A08B3791-6B48-9C57-05D5-7EC172673D31}"/>
          </ac:spMkLst>
        </pc:spChg>
        <pc:spChg chg="add mod">
          <ac:chgData name="Sven van der Burg" userId="S::s.vanderburg@esciencecenter.nl::9c1d2a43-8f43-42c3-a150-992445d6e87f" providerId="AD" clId="Web-{E7C01901-C517-17D5-488B-6E0C32EF3608}" dt="2023-12-10T08:29:21.049" v="654" actId="20577"/>
          <ac:spMkLst>
            <pc:docMk/>
            <pc:sldMk cId="189930520" sldId="301"/>
            <ac:spMk id="7" creationId="{A9A7700E-A67D-D42D-5303-1817C11DAEC1}"/>
          </ac:spMkLst>
        </pc:spChg>
        <pc:spChg chg="add mod">
          <ac:chgData name="Sven van der Burg" userId="S::s.vanderburg@esciencecenter.nl::9c1d2a43-8f43-42c3-a150-992445d6e87f" providerId="AD" clId="Web-{E7C01901-C517-17D5-488B-6E0C32EF3608}" dt="2023-12-10T08:30:27.254" v="686" actId="20577"/>
          <ac:spMkLst>
            <pc:docMk/>
            <pc:sldMk cId="189930520" sldId="301"/>
            <ac:spMk id="9" creationId="{F23D69E4-1F3A-0D00-11C9-646EB4FAF4D8}"/>
          </ac:spMkLst>
        </pc:spChg>
        <pc:picChg chg="add mod">
          <ac:chgData name="Sven van der Burg" userId="S::s.vanderburg@esciencecenter.nl::9c1d2a43-8f43-42c3-a150-992445d6e87f" providerId="AD" clId="Web-{E7C01901-C517-17D5-488B-6E0C32EF3608}" dt="2023-12-10T08:27:27.123" v="624"/>
          <ac:picMkLst>
            <pc:docMk/>
            <pc:sldMk cId="189930520" sldId="301"/>
            <ac:picMk id="4" creationId="{66D62418-5412-688C-093E-53720AA59D0F}"/>
          </ac:picMkLst>
        </pc:picChg>
      </pc:sldChg>
      <pc:sldChg chg="addSp delSp modSp new">
        <pc:chgData name="Sven van der Burg" userId="S::s.vanderburg@esciencecenter.nl::9c1d2a43-8f43-42c3-a150-992445d6e87f" providerId="AD" clId="Web-{E7C01901-C517-17D5-488B-6E0C32EF3608}" dt="2023-12-10T08:41:13.808" v="788" actId="1076"/>
        <pc:sldMkLst>
          <pc:docMk/>
          <pc:sldMk cId="1942584396" sldId="302"/>
        </pc:sldMkLst>
        <pc:spChg chg="mod">
          <ac:chgData name="Sven van der Burg" userId="S::s.vanderburg@esciencecenter.nl::9c1d2a43-8f43-42c3-a150-992445d6e87f" providerId="AD" clId="Web-{E7C01901-C517-17D5-488B-6E0C32EF3608}" dt="2023-12-10T08:32:32.212" v="691" actId="20577"/>
          <ac:spMkLst>
            <pc:docMk/>
            <pc:sldMk cId="1942584396" sldId="302"/>
            <ac:spMk id="2" creationId="{B6BB5258-C723-283A-C149-650DBF727C89}"/>
          </ac:spMkLst>
        </pc:spChg>
        <pc:spChg chg="del mod">
          <ac:chgData name="Sven van der Burg" userId="S::s.vanderburg@esciencecenter.nl::9c1d2a43-8f43-42c3-a150-992445d6e87f" providerId="AD" clId="Web-{E7C01901-C517-17D5-488B-6E0C32EF3608}" dt="2023-12-10T08:41:09.729" v="786"/>
          <ac:spMkLst>
            <pc:docMk/>
            <pc:sldMk cId="1942584396" sldId="302"/>
            <ac:spMk id="3" creationId="{E346A150-3D77-5A8E-F273-9CEC904E4D3A}"/>
          </ac:spMkLst>
        </pc:spChg>
        <pc:spChg chg="add mod">
          <ac:chgData name="Sven van der Burg" userId="S::s.vanderburg@esciencecenter.nl::9c1d2a43-8f43-42c3-a150-992445d6e87f" providerId="AD" clId="Web-{E7C01901-C517-17D5-488B-6E0C32EF3608}" dt="2023-12-10T08:41:09.729" v="786"/>
          <ac:spMkLst>
            <pc:docMk/>
            <pc:sldMk cId="1942584396" sldId="302"/>
            <ac:spMk id="6" creationId="{A0C1C685-569B-CAD7-2917-C0AD859520FA}"/>
          </ac:spMkLst>
        </pc:spChg>
        <pc:picChg chg="add del mod">
          <ac:chgData name="Sven van der Burg" userId="S::s.vanderburg@esciencecenter.nl::9c1d2a43-8f43-42c3-a150-992445d6e87f" providerId="AD" clId="Web-{E7C01901-C517-17D5-488B-6E0C32EF3608}" dt="2023-12-10T08:39:14.553" v="764"/>
          <ac:picMkLst>
            <pc:docMk/>
            <pc:sldMk cId="1942584396" sldId="302"/>
            <ac:picMk id="4" creationId="{EEA57487-A8D6-5E5D-3B8E-0DFC7B559A26}"/>
          </ac:picMkLst>
        </pc:picChg>
        <pc:picChg chg="add mod">
          <ac:chgData name="Sven van der Burg" userId="S::s.vanderburg@esciencecenter.nl::9c1d2a43-8f43-42c3-a150-992445d6e87f" providerId="AD" clId="Web-{E7C01901-C517-17D5-488B-6E0C32EF3608}" dt="2023-12-10T08:41:13.808" v="788" actId="1076"/>
          <ac:picMkLst>
            <pc:docMk/>
            <pc:sldMk cId="1942584396" sldId="302"/>
            <ac:picMk id="8" creationId="{156EAFC5-AB57-BE0D-B895-F359CD9B1D03}"/>
          </ac:picMkLst>
        </pc:picChg>
      </pc:sldChg>
      <pc:sldChg chg="addSp modSp new">
        <pc:chgData name="Sven van der Burg" userId="S::s.vanderburg@esciencecenter.nl::9c1d2a43-8f43-42c3-a150-992445d6e87f" providerId="AD" clId="Web-{E7C01901-C517-17D5-488B-6E0C32EF3608}" dt="2023-12-10T08:36:07.656" v="750" actId="20577"/>
        <pc:sldMkLst>
          <pc:docMk/>
          <pc:sldMk cId="143375979" sldId="303"/>
        </pc:sldMkLst>
        <pc:spChg chg="mod">
          <ac:chgData name="Sven van der Burg" userId="S::s.vanderburg@esciencecenter.nl::9c1d2a43-8f43-42c3-a150-992445d6e87f" providerId="AD" clId="Web-{E7C01901-C517-17D5-488B-6E0C32EF3608}" dt="2023-12-10T08:36:07.656" v="750" actId="20577"/>
          <ac:spMkLst>
            <pc:docMk/>
            <pc:sldMk cId="143375979" sldId="303"/>
            <ac:spMk id="3" creationId="{63BD417D-3AA4-D4A9-ED01-907173FFD8C4}"/>
          </ac:spMkLst>
        </pc:spChg>
        <pc:picChg chg="add mod">
          <ac:chgData name="Sven van der Burg" userId="S::s.vanderburg@esciencecenter.nl::9c1d2a43-8f43-42c3-a150-992445d6e87f" providerId="AD" clId="Web-{E7C01901-C517-17D5-488B-6E0C32EF3608}" dt="2023-12-10T08:35:42.765" v="739" actId="1076"/>
          <ac:picMkLst>
            <pc:docMk/>
            <pc:sldMk cId="143375979" sldId="303"/>
            <ac:picMk id="4" creationId="{481B1B77-A198-8AB9-B718-FE9B86BE4355}"/>
          </ac:picMkLst>
        </pc:picChg>
      </pc:sldChg>
      <pc:sldChg chg="addSp modSp new">
        <pc:chgData name="Sven van der Burg" userId="S::s.vanderburg@esciencecenter.nl::9c1d2a43-8f43-42c3-a150-992445d6e87f" providerId="AD" clId="Web-{E7C01901-C517-17D5-488B-6E0C32EF3608}" dt="2023-12-10T08:42:02.653" v="804" actId="1076"/>
        <pc:sldMkLst>
          <pc:docMk/>
          <pc:sldMk cId="3771319560" sldId="304"/>
        </pc:sldMkLst>
        <pc:spChg chg="mod">
          <ac:chgData name="Sven van der Burg" userId="S::s.vanderburg@esciencecenter.nl::9c1d2a43-8f43-42c3-a150-992445d6e87f" providerId="AD" clId="Web-{E7C01901-C517-17D5-488B-6E0C32EF3608}" dt="2023-12-10T08:41:41.433" v="796" actId="20577"/>
          <ac:spMkLst>
            <pc:docMk/>
            <pc:sldMk cId="3771319560" sldId="304"/>
            <ac:spMk id="2" creationId="{8419F838-2756-EEE2-F2B3-1548E91C2B37}"/>
          </ac:spMkLst>
        </pc:spChg>
        <pc:picChg chg="add mod">
          <ac:chgData name="Sven van der Burg" userId="S::s.vanderburg@esciencecenter.nl::9c1d2a43-8f43-42c3-a150-992445d6e87f" providerId="AD" clId="Web-{E7C01901-C517-17D5-488B-6E0C32EF3608}" dt="2023-12-10T08:42:02.653" v="804" actId="1076"/>
          <ac:picMkLst>
            <pc:docMk/>
            <pc:sldMk cId="3771319560" sldId="304"/>
            <ac:picMk id="4" creationId="{220C4370-D145-CB74-D4A4-4E1D7A041300}"/>
          </ac:picMkLst>
        </pc:picChg>
        <pc:picChg chg="add mod">
          <ac:chgData name="Sven van der Burg" userId="S::s.vanderburg@esciencecenter.nl::9c1d2a43-8f43-42c3-a150-992445d6e87f" providerId="AD" clId="Web-{E7C01901-C517-17D5-488B-6E0C32EF3608}" dt="2023-12-10T08:41:57.325" v="803" actId="1076"/>
          <ac:picMkLst>
            <pc:docMk/>
            <pc:sldMk cId="3771319560" sldId="304"/>
            <ac:picMk id="5" creationId="{4E2AC14C-DA50-D323-8147-166A3AE80B18}"/>
          </ac:picMkLst>
        </pc:picChg>
      </pc:sldChg>
      <pc:sldChg chg="addSp modSp new">
        <pc:chgData name="Sven van der Burg" userId="S::s.vanderburg@esciencecenter.nl::9c1d2a43-8f43-42c3-a150-992445d6e87f" providerId="AD" clId="Web-{E7C01901-C517-17D5-488B-6E0C32EF3608}" dt="2023-12-10T08:39:22.132" v="768" actId="14100"/>
        <pc:sldMkLst>
          <pc:docMk/>
          <pc:sldMk cId="3330668261" sldId="305"/>
        </pc:sldMkLst>
        <pc:picChg chg="add mod">
          <ac:chgData name="Sven van der Burg" userId="S::s.vanderburg@esciencecenter.nl::9c1d2a43-8f43-42c3-a150-992445d6e87f" providerId="AD" clId="Web-{E7C01901-C517-17D5-488B-6E0C32EF3608}" dt="2023-12-10T08:39:22.132" v="768" actId="14100"/>
          <ac:picMkLst>
            <pc:docMk/>
            <pc:sldMk cId="3330668261" sldId="305"/>
            <ac:picMk id="4" creationId="{BE32AEF2-D7B9-017A-1C05-2E5A4432BEF9}"/>
          </ac:picMkLst>
        </pc:picChg>
      </pc:sldChg>
      <pc:sldChg chg="addSp delSp modSp new">
        <pc:chgData name="Sven van der Burg" userId="S::s.vanderburg@esciencecenter.nl::9c1d2a43-8f43-42c3-a150-992445d6e87f" providerId="AD" clId="Web-{E7C01901-C517-17D5-488B-6E0C32EF3608}" dt="2023-12-10T08:50:30.607" v="873" actId="1076"/>
        <pc:sldMkLst>
          <pc:docMk/>
          <pc:sldMk cId="1404447418" sldId="306"/>
        </pc:sldMkLst>
        <pc:spChg chg="mod">
          <ac:chgData name="Sven van der Burg" userId="S::s.vanderburg@esciencecenter.nl::9c1d2a43-8f43-42c3-a150-992445d6e87f" providerId="AD" clId="Web-{E7C01901-C517-17D5-488B-6E0C32EF3608}" dt="2023-12-10T08:46:47.303" v="811" actId="20577"/>
          <ac:spMkLst>
            <pc:docMk/>
            <pc:sldMk cId="1404447418" sldId="306"/>
            <ac:spMk id="2" creationId="{D9CCDC09-7C19-3B29-8A31-9871A6CFDDBA}"/>
          </ac:spMkLst>
        </pc:spChg>
        <pc:spChg chg="mod">
          <ac:chgData name="Sven van der Burg" userId="S::s.vanderburg@esciencecenter.nl::9c1d2a43-8f43-42c3-a150-992445d6e87f" providerId="AD" clId="Web-{E7C01901-C517-17D5-488B-6E0C32EF3608}" dt="2023-12-10T08:49:53.356" v="859" actId="20577"/>
          <ac:spMkLst>
            <pc:docMk/>
            <pc:sldMk cId="1404447418" sldId="306"/>
            <ac:spMk id="3" creationId="{0B8A4E51-A481-97E8-6897-CD849319926E}"/>
          </ac:spMkLst>
        </pc:spChg>
        <pc:picChg chg="add del mod">
          <ac:chgData name="Sven van der Burg" userId="S::s.vanderburg@esciencecenter.nl::9c1d2a43-8f43-42c3-a150-992445d6e87f" providerId="AD" clId="Web-{E7C01901-C517-17D5-488B-6E0C32EF3608}" dt="2023-12-10T08:49:28.277" v="851"/>
          <ac:picMkLst>
            <pc:docMk/>
            <pc:sldMk cId="1404447418" sldId="306"/>
            <ac:picMk id="4" creationId="{4A1989AE-B14F-6A77-7AE0-408ECE17BC32}"/>
          </ac:picMkLst>
        </pc:picChg>
        <pc:picChg chg="add mod">
          <ac:chgData name="Sven van der Burg" userId="S::s.vanderburg@esciencecenter.nl::9c1d2a43-8f43-42c3-a150-992445d6e87f" providerId="AD" clId="Web-{E7C01901-C517-17D5-488B-6E0C32EF3608}" dt="2023-12-10T08:50:30.607" v="873" actId="1076"/>
          <ac:picMkLst>
            <pc:docMk/>
            <pc:sldMk cId="1404447418" sldId="306"/>
            <ac:picMk id="5" creationId="{58551DC4-D4AF-10CB-21C2-92FAC5F7B782}"/>
          </ac:picMkLst>
        </pc:picChg>
        <pc:picChg chg="add mod">
          <ac:chgData name="Sven van der Burg" userId="S::s.vanderburg@esciencecenter.nl::9c1d2a43-8f43-42c3-a150-992445d6e87f" providerId="AD" clId="Web-{E7C01901-C517-17D5-488B-6E0C32EF3608}" dt="2023-12-10T08:50:23.685" v="871" actId="1076"/>
          <ac:picMkLst>
            <pc:docMk/>
            <pc:sldMk cId="1404447418" sldId="306"/>
            <ac:picMk id="6" creationId="{AF8EB642-2378-C697-A871-DA23ABCB9B77}"/>
          </ac:picMkLst>
        </pc:picChg>
      </pc:sldChg>
      <pc:sldChg chg="addSp modSp new">
        <pc:chgData name="Sven van der Burg" userId="S::s.vanderburg@esciencecenter.nl::9c1d2a43-8f43-42c3-a150-992445d6e87f" providerId="AD" clId="Web-{E7C01901-C517-17D5-488B-6E0C32EF3608}" dt="2023-12-10T09:06:36.088" v="923" actId="20577"/>
        <pc:sldMkLst>
          <pc:docMk/>
          <pc:sldMk cId="4233852245" sldId="307"/>
        </pc:sldMkLst>
        <pc:spChg chg="mod">
          <ac:chgData name="Sven van der Burg" userId="S::s.vanderburg@esciencecenter.nl::9c1d2a43-8f43-42c3-a150-992445d6e87f" providerId="AD" clId="Web-{E7C01901-C517-17D5-488B-6E0C32EF3608}" dt="2023-12-10T09:06:36.088" v="923" actId="20577"/>
          <ac:spMkLst>
            <pc:docMk/>
            <pc:sldMk cId="4233852245" sldId="307"/>
            <ac:spMk id="2" creationId="{AD383BE1-D451-01CA-660E-B29BDF93EBCB}"/>
          </ac:spMkLst>
        </pc:spChg>
        <pc:spChg chg="mod">
          <ac:chgData name="Sven van der Burg" userId="S::s.vanderburg@esciencecenter.nl::9c1d2a43-8f43-42c3-a150-992445d6e87f" providerId="AD" clId="Web-{E7C01901-C517-17D5-488B-6E0C32EF3608}" dt="2023-12-10T08:52:35.775" v="918" actId="20577"/>
          <ac:spMkLst>
            <pc:docMk/>
            <pc:sldMk cId="4233852245" sldId="307"/>
            <ac:spMk id="3" creationId="{176217C6-2F40-2BA5-879C-115978C0B04A}"/>
          </ac:spMkLst>
        </pc:spChg>
        <pc:picChg chg="add mod">
          <ac:chgData name="Sven van der Burg" userId="S::s.vanderburg@esciencecenter.nl::9c1d2a43-8f43-42c3-a150-992445d6e87f" providerId="AD" clId="Web-{E7C01901-C517-17D5-488B-6E0C32EF3608}" dt="2023-12-10T08:52:38.119" v="919" actId="1076"/>
          <ac:picMkLst>
            <pc:docMk/>
            <pc:sldMk cId="4233852245" sldId="307"/>
            <ac:picMk id="4" creationId="{B18BA577-A34D-BA34-AF2A-DE18E8CB5F98}"/>
          </ac:picMkLst>
        </pc:picChg>
      </pc:sldChg>
      <pc:sldChg chg="addSp modSp new">
        <pc:chgData name="Sven van der Burg" userId="S::s.vanderburg@esciencecenter.nl::9c1d2a43-8f43-42c3-a150-992445d6e87f" providerId="AD" clId="Web-{E7C01901-C517-17D5-488B-6E0C32EF3608}" dt="2023-12-10T09:12:30.037" v="933" actId="20577"/>
        <pc:sldMkLst>
          <pc:docMk/>
          <pc:sldMk cId="2627500224" sldId="308"/>
        </pc:sldMkLst>
        <pc:spChg chg="mod">
          <ac:chgData name="Sven van der Burg" userId="S::s.vanderburg@esciencecenter.nl::9c1d2a43-8f43-42c3-a150-992445d6e87f" providerId="AD" clId="Web-{E7C01901-C517-17D5-488B-6E0C32EF3608}" dt="2023-12-10T09:12:30.037" v="933" actId="20577"/>
          <ac:spMkLst>
            <pc:docMk/>
            <pc:sldMk cId="2627500224" sldId="308"/>
            <ac:spMk id="2" creationId="{D49F18F3-BB7E-A62B-DCA5-CA6C9B5B6AD2}"/>
          </ac:spMkLst>
        </pc:spChg>
        <pc:picChg chg="add mod">
          <ac:chgData name="Sven van der Burg" userId="S::s.vanderburg@esciencecenter.nl::9c1d2a43-8f43-42c3-a150-992445d6e87f" providerId="AD" clId="Web-{E7C01901-C517-17D5-488B-6E0C32EF3608}" dt="2023-12-10T09:12:23.505" v="927" actId="1076"/>
          <ac:picMkLst>
            <pc:docMk/>
            <pc:sldMk cId="2627500224" sldId="308"/>
            <ac:picMk id="4" creationId="{8A7A3C56-63B0-56B6-2F7B-90F18E2D3C81}"/>
          </ac:picMkLst>
        </pc:picChg>
      </pc:sldChg>
      <pc:sldChg chg="addSp modSp add replId">
        <pc:chgData name="Sven van der Burg" userId="S::s.vanderburg@esciencecenter.nl::9c1d2a43-8f43-42c3-a150-992445d6e87f" providerId="AD" clId="Web-{E7C01901-C517-17D5-488B-6E0C32EF3608}" dt="2023-12-10T09:22:42.073" v="1008" actId="14100"/>
        <pc:sldMkLst>
          <pc:docMk/>
          <pc:sldMk cId="1346874393" sldId="309"/>
        </pc:sldMkLst>
        <pc:spChg chg="mod">
          <ac:chgData name="Sven van der Burg" userId="S::s.vanderburg@esciencecenter.nl::9c1d2a43-8f43-42c3-a150-992445d6e87f" providerId="AD" clId="Web-{E7C01901-C517-17D5-488B-6E0C32EF3608}" dt="2023-12-10T09:15:13.605" v="1002" actId="20577"/>
          <ac:spMkLst>
            <pc:docMk/>
            <pc:sldMk cId="1346874393" sldId="309"/>
            <ac:spMk id="309" creationId="{00000000-0000-0000-0000-000000000000}"/>
          </ac:spMkLst>
        </pc:spChg>
        <pc:spChg chg="mod">
          <ac:chgData name="Sven van der Burg" userId="S::s.vanderburg@esciencecenter.nl::9c1d2a43-8f43-42c3-a150-992445d6e87f" providerId="AD" clId="Web-{E7C01901-C517-17D5-488B-6E0C32EF3608}" dt="2023-12-10T09:15:16.339" v="1004" actId="20577"/>
          <ac:spMkLst>
            <pc:docMk/>
            <pc:sldMk cId="1346874393" sldId="309"/>
            <ac:spMk id="310" creationId="{00000000-0000-0000-0000-000000000000}"/>
          </ac:spMkLst>
        </pc:spChg>
        <pc:picChg chg="add mod">
          <ac:chgData name="Sven van der Burg" userId="S::s.vanderburg@esciencecenter.nl::9c1d2a43-8f43-42c3-a150-992445d6e87f" providerId="AD" clId="Web-{E7C01901-C517-17D5-488B-6E0C32EF3608}" dt="2023-12-10T09:22:42.073" v="1008" actId="14100"/>
          <ac:picMkLst>
            <pc:docMk/>
            <pc:sldMk cId="1346874393" sldId="309"/>
            <ac:picMk id="2" creationId="{6981AC76-60D7-E106-9E10-75A20047B3E4}"/>
          </ac:picMkLst>
        </pc:picChg>
      </pc:sldChg>
    </pc:docChg>
  </pc:docChgLst>
  <pc:docChgLst>
    <pc:chgData name="Flavio Hafner" userId="S::f.hafner@esciencecenter.nl::513d0d2d-54ab-4129-adac-f87b71d55170" providerId="AD" clId="Web-{B313CD6E-98A3-42A3-B3A1-FA11F9DBF996}"/>
    <pc:docChg chg="modSld">
      <pc:chgData name="Flavio Hafner" userId="S::f.hafner@esciencecenter.nl::513d0d2d-54ab-4129-adac-f87b71d55170" providerId="AD" clId="Web-{B313CD6E-98A3-42A3-B3A1-FA11F9DBF996}" dt="2023-12-12T15:08:11.371" v="8" actId="20577"/>
      <pc:docMkLst>
        <pc:docMk/>
      </pc:docMkLst>
      <pc:sldChg chg="modSp">
        <pc:chgData name="Flavio Hafner" userId="S::f.hafner@esciencecenter.nl::513d0d2d-54ab-4129-adac-f87b71d55170" providerId="AD" clId="Web-{B313CD6E-98A3-42A3-B3A1-FA11F9DBF996}" dt="2023-12-12T15:07:37.228" v="5" actId="20577"/>
        <pc:sldMkLst>
          <pc:docMk/>
          <pc:sldMk cId="1492010591" sldId="318"/>
        </pc:sldMkLst>
        <pc:spChg chg="mod">
          <ac:chgData name="Flavio Hafner" userId="S::f.hafner@esciencecenter.nl::513d0d2d-54ab-4129-adac-f87b71d55170" providerId="AD" clId="Web-{B313CD6E-98A3-42A3-B3A1-FA11F9DBF996}" dt="2023-12-12T15:07:37.228" v="5" actId="20577"/>
          <ac:spMkLst>
            <pc:docMk/>
            <pc:sldMk cId="1492010591" sldId="318"/>
            <ac:spMk id="3" creationId="{13114054-D95E-DDE3-649C-3326677FD502}"/>
          </ac:spMkLst>
        </pc:spChg>
      </pc:sldChg>
      <pc:sldChg chg="modSp">
        <pc:chgData name="Flavio Hafner" userId="S::f.hafner@esciencecenter.nl::513d0d2d-54ab-4129-adac-f87b71d55170" providerId="AD" clId="Web-{B313CD6E-98A3-42A3-B3A1-FA11F9DBF996}" dt="2023-12-12T15:08:11.371" v="8" actId="20577"/>
        <pc:sldMkLst>
          <pc:docMk/>
          <pc:sldMk cId="2457268967" sldId="319"/>
        </pc:sldMkLst>
        <pc:spChg chg="mod">
          <ac:chgData name="Flavio Hafner" userId="S::f.hafner@esciencecenter.nl::513d0d2d-54ab-4129-adac-f87b71d55170" providerId="AD" clId="Web-{B313CD6E-98A3-42A3-B3A1-FA11F9DBF996}" dt="2023-12-12T15:08:11.371" v="8" actId="20577"/>
          <ac:spMkLst>
            <pc:docMk/>
            <pc:sldMk cId="2457268967" sldId="319"/>
            <ac:spMk id="3" creationId="{6A850893-0E55-2FEC-7542-CB9429522F20}"/>
          </ac:spMkLst>
        </pc:spChg>
      </pc:sldChg>
      <pc:sldChg chg="modSp">
        <pc:chgData name="Flavio Hafner" userId="S::f.hafner@esciencecenter.nl::513d0d2d-54ab-4129-adac-f87b71d55170" providerId="AD" clId="Web-{B313CD6E-98A3-42A3-B3A1-FA11F9DBF996}" dt="2023-12-12T15:07:11.946" v="3" actId="20577"/>
        <pc:sldMkLst>
          <pc:docMk/>
          <pc:sldMk cId="4214066115" sldId="321"/>
        </pc:sldMkLst>
        <pc:spChg chg="mod">
          <ac:chgData name="Flavio Hafner" userId="S::f.hafner@esciencecenter.nl::513d0d2d-54ab-4129-adac-f87b71d55170" providerId="AD" clId="Web-{B313CD6E-98A3-42A3-B3A1-FA11F9DBF996}" dt="2023-12-12T15:07:11.946" v="3" actId="20577"/>
          <ac:spMkLst>
            <pc:docMk/>
            <pc:sldMk cId="4214066115" sldId="321"/>
            <ac:spMk id="3" creationId="{0171FB6C-AF25-57AE-99ED-D7B8D848B529}"/>
          </ac:spMkLst>
        </pc:spChg>
      </pc:sldChg>
    </pc:docChg>
  </pc:docChgLst>
  <pc:docChgLst>
    <pc:chgData name="Jaro Camphuijsen" userId="S::j.camphuijsen@esciencecenter.nl::eb35d3cd-cb57-453f-9bde-d9c9a6088a9a" providerId="AD" clId="Web-{598D41BB-E866-A8F9-96A3-9AD8B0CA1E90}"/>
    <pc:docChg chg="modSld">
      <pc:chgData name="Jaro Camphuijsen" userId="S::j.camphuijsen@esciencecenter.nl::eb35d3cd-cb57-453f-9bde-d9c9a6088a9a" providerId="AD" clId="Web-{598D41BB-E866-A8F9-96A3-9AD8B0CA1E90}" dt="2023-03-21T13:37:21.771" v="0"/>
      <pc:docMkLst>
        <pc:docMk/>
      </pc:docMkLst>
      <pc:sldChg chg="mod modShow">
        <pc:chgData name="Jaro Camphuijsen" userId="S::j.camphuijsen@esciencecenter.nl::eb35d3cd-cb57-453f-9bde-d9c9a6088a9a" providerId="AD" clId="Web-{598D41BB-E866-A8F9-96A3-9AD8B0CA1E90}" dt="2023-03-21T13:37:21.771" v="0"/>
        <pc:sldMkLst>
          <pc:docMk/>
          <pc:sldMk cId="0" sldId="279"/>
        </pc:sldMkLst>
      </pc:sldChg>
    </pc:docChg>
  </pc:docChgLst>
  <pc:docChgLst>
    <pc:chgData name="Flavio Hafner" userId="S::f.hafner@esciencecenter.nl::513d0d2d-54ab-4129-adac-f87b71d55170" providerId="AD" clId="Web-{69881FAB-D7C5-4E0A-A76A-0C935F12519A}"/>
    <pc:docChg chg="modSld">
      <pc:chgData name="Flavio Hafner" userId="S::f.hafner@esciencecenter.nl::513d0d2d-54ab-4129-adac-f87b71d55170" providerId="AD" clId="Web-{69881FAB-D7C5-4E0A-A76A-0C935F12519A}" dt="2023-12-13T08:26:16.308" v="1" actId="20577"/>
      <pc:docMkLst>
        <pc:docMk/>
      </pc:docMkLst>
      <pc:sldChg chg="modSp">
        <pc:chgData name="Flavio Hafner" userId="S::f.hafner@esciencecenter.nl::513d0d2d-54ab-4129-adac-f87b71d55170" providerId="AD" clId="Web-{69881FAB-D7C5-4E0A-A76A-0C935F12519A}" dt="2023-12-13T08:26:16.308" v="1" actId="20577"/>
        <pc:sldMkLst>
          <pc:docMk/>
          <pc:sldMk cId="4214066115" sldId="321"/>
        </pc:sldMkLst>
        <pc:spChg chg="mod">
          <ac:chgData name="Flavio Hafner" userId="S::f.hafner@esciencecenter.nl::513d0d2d-54ab-4129-adac-f87b71d55170" providerId="AD" clId="Web-{69881FAB-D7C5-4E0A-A76A-0C935F12519A}" dt="2023-12-13T08:26:16.308" v="1" actId="20577"/>
          <ac:spMkLst>
            <pc:docMk/>
            <pc:sldMk cId="4214066115" sldId="321"/>
            <ac:spMk id="3" creationId="{0171FB6C-AF25-57AE-99ED-D7B8D848B529}"/>
          </ac:spMkLst>
        </pc:spChg>
      </pc:sldChg>
    </pc:docChg>
  </pc:docChgLst>
  <pc:docChgLst>
    <pc:chgData name="Sven van der Burg" userId="9c1d2a43-8f43-42c3-a150-992445d6e87f" providerId="ADAL" clId="{BFF39D32-8C1C-B040-AAE4-0465EAE39241}"/>
    <pc:docChg chg="custSel addSld delSld modSld">
      <pc:chgData name="Sven van der Burg" userId="9c1d2a43-8f43-42c3-a150-992445d6e87f" providerId="ADAL" clId="{BFF39D32-8C1C-B040-AAE4-0465EAE39241}" dt="2023-12-13T10:04:35.742" v="1213" actId="20577"/>
      <pc:docMkLst>
        <pc:docMk/>
      </pc:docMkLst>
      <pc:sldChg chg="mod modShow">
        <pc:chgData name="Sven van der Burg" userId="9c1d2a43-8f43-42c3-a150-992445d6e87f" providerId="ADAL" clId="{BFF39D32-8C1C-B040-AAE4-0465EAE39241}" dt="2023-12-11T07:23:31.977" v="57" actId="729"/>
        <pc:sldMkLst>
          <pc:docMk/>
          <pc:sldMk cId="0" sldId="267"/>
        </pc:sldMkLst>
      </pc:sldChg>
      <pc:sldChg chg="modSp mod">
        <pc:chgData name="Sven van der Burg" userId="9c1d2a43-8f43-42c3-a150-992445d6e87f" providerId="ADAL" clId="{BFF39D32-8C1C-B040-AAE4-0465EAE39241}" dt="2023-12-11T07:20:17.748" v="56" actId="20577"/>
        <pc:sldMkLst>
          <pc:docMk/>
          <pc:sldMk cId="0" sldId="274"/>
        </pc:sldMkLst>
        <pc:spChg chg="mod">
          <ac:chgData name="Sven van der Burg" userId="9c1d2a43-8f43-42c3-a150-992445d6e87f" providerId="ADAL" clId="{BFF39D32-8C1C-B040-AAE4-0465EAE39241}" dt="2023-12-11T07:20:17.748" v="56" actId="20577"/>
          <ac:spMkLst>
            <pc:docMk/>
            <pc:sldMk cId="0" sldId="274"/>
            <ac:spMk id="252" creationId="{00000000-0000-0000-0000-000000000000}"/>
          </ac:spMkLst>
        </pc:spChg>
      </pc:sldChg>
      <pc:sldChg chg="mod modShow">
        <pc:chgData name="Sven van der Burg" userId="9c1d2a43-8f43-42c3-a150-992445d6e87f" providerId="ADAL" clId="{BFF39D32-8C1C-B040-AAE4-0465EAE39241}" dt="2023-12-13T08:09:45.758" v="58" actId="729"/>
        <pc:sldMkLst>
          <pc:docMk/>
          <pc:sldMk cId="0" sldId="283"/>
        </pc:sldMkLst>
      </pc:sldChg>
      <pc:sldChg chg="modSp del">
        <pc:chgData name="Sven van der Burg" userId="9c1d2a43-8f43-42c3-a150-992445d6e87f" providerId="ADAL" clId="{BFF39D32-8C1C-B040-AAE4-0465EAE39241}" dt="2023-12-13T09:15:39.607" v="931" actId="2696"/>
        <pc:sldMkLst>
          <pc:docMk/>
          <pc:sldMk cId="0" sldId="285"/>
        </pc:sldMkLst>
        <pc:spChg chg="mod">
          <ac:chgData name="Sven van der Burg" userId="9c1d2a43-8f43-42c3-a150-992445d6e87f" providerId="ADAL" clId="{BFF39D32-8C1C-B040-AAE4-0465EAE39241}" dt="2023-12-13T08:59:41.597" v="197" actId="166"/>
          <ac:spMkLst>
            <pc:docMk/>
            <pc:sldMk cId="0" sldId="285"/>
            <ac:spMk id="322" creationId="{00000000-0000-0000-0000-000000000000}"/>
          </ac:spMkLst>
        </pc:spChg>
      </pc:sldChg>
      <pc:sldChg chg="modSp mod">
        <pc:chgData name="Sven van der Burg" userId="9c1d2a43-8f43-42c3-a150-992445d6e87f" providerId="ADAL" clId="{BFF39D32-8C1C-B040-AAE4-0465EAE39241}" dt="2023-12-11T07:19:51.614" v="45" actId="20577"/>
        <pc:sldMkLst>
          <pc:docMk/>
          <pc:sldMk cId="1018296150" sldId="286"/>
        </pc:sldMkLst>
        <pc:spChg chg="mod">
          <ac:chgData name="Sven van der Burg" userId="9c1d2a43-8f43-42c3-a150-992445d6e87f" providerId="ADAL" clId="{BFF39D32-8C1C-B040-AAE4-0465EAE39241}" dt="2023-12-11T07:19:51.614" v="45" actId="20577"/>
          <ac:spMkLst>
            <pc:docMk/>
            <pc:sldMk cId="1018296150" sldId="286"/>
            <ac:spMk id="246" creationId="{00000000-0000-0000-0000-000000000000}"/>
          </ac:spMkLst>
        </pc:spChg>
      </pc:sldChg>
      <pc:sldChg chg="addSp delSp mod">
        <pc:chgData name="Sven van der Burg" userId="9c1d2a43-8f43-42c3-a150-992445d6e87f" providerId="ADAL" clId="{BFF39D32-8C1C-B040-AAE4-0465EAE39241}" dt="2023-12-13T09:22:37.776" v="933" actId="478"/>
        <pc:sldMkLst>
          <pc:docMk/>
          <pc:sldMk cId="266053526" sldId="287"/>
        </pc:sldMkLst>
        <pc:picChg chg="add del">
          <ac:chgData name="Sven van der Burg" userId="9c1d2a43-8f43-42c3-a150-992445d6e87f" providerId="ADAL" clId="{BFF39D32-8C1C-B040-AAE4-0465EAE39241}" dt="2023-12-13T09:22:37.776" v="933" actId="478"/>
          <ac:picMkLst>
            <pc:docMk/>
            <pc:sldMk cId="266053526" sldId="287"/>
            <ac:picMk id="4" creationId="{172AAA3B-A5E5-B04D-BFA6-4590D57C3D2F}"/>
          </ac:picMkLst>
        </pc:picChg>
      </pc:sldChg>
      <pc:sldChg chg="mod modShow">
        <pc:chgData name="Sven van der Burg" userId="9c1d2a43-8f43-42c3-a150-992445d6e87f" providerId="ADAL" clId="{BFF39D32-8C1C-B040-AAE4-0465EAE39241}" dt="2023-12-13T08:09:49.630" v="59" actId="729"/>
        <pc:sldMkLst>
          <pc:docMk/>
          <pc:sldMk cId="1220302300" sldId="322"/>
        </pc:sldMkLst>
      </pc:sldChg>
      <pc:sldChg chg="addSp modSp new mod">
        <pc:chgData name="Sven van der Burg" userId="9c1d2a43-8f43-42c3-a150-992445d6e87f" providerId="ADAL" clId="{BFF39D32-8C1C-B040-AAE4-0465EAE39241}" dt="2023-12-13T09:06:05.572" v="659" actId="20577"/>
        <pc:sldMkLst>
          <pc:docMk/>
          <pc:sldMk cId="2107924546" sldId="323"/>
        </pc:sldMkLst>
        <pc:spChg chg="mod">
          <ac:chgData name="Sven van der Burg" userId="9c1d2a43-8f43-42c3-a150-992445d6e87f" providerId="ADAL" clId="{BFF39D32-8C1C-B040-AAE4-0465EAE39241}" dt="2023-12-13T09:06:05.572" v="659" actId="20577"/>
          <ac:spMkLst>
            <pc:docMk/>
            <pc:sldMk cId="2107924546" sldId="323"/>
            <ac:spMk id="2" creationId="{D52FC20E-27A0-5045-AB54-BD54ACA17FED}"/>
          </ac:spMkLst>
        </pc:spChg>
        <pc:picChg chg="add mod">
          <ac:chgData name="Sven van der Burg" userId="9c1d2a43-8f43-42c3-a150-992445d6e87f" providerId="ADAL" clId="{BFF39D32-8C1C-B040-AAE4-0465EAE39241}" dt="2023-12-13T09:01:36.455" v="405" actId="1076"/>
          <ac:picMkLst>
            <pc:docMk/>
            <pc:sldMk cId="2107924546" sldId="323"/>
            <ac:picMk id="1026" creationId="{AE803946-BC53-2344-81E3-EBA8955742B7}"/>
          </ac:picMkLst>
        </pc:picChg>
      </pc:sldChg>
      <pc:sldChg chg="modSp new mod">
        <pc:chgData name="Sven van der Burg" userId="9c1d2a43-8f43-42c3-a150-992445d6e87f" providerId="ADAL" clId="{BFF39D32-8C1C-B040-AAE4-0465EAE39241}" dt="2023-12-13T10:04:35.742" v="1213" actId="20577"/>
        <pc:sldMkLst>
          <pc:docMk/>
          <pc:sldMk cId="856445940" sldId="324"/>
        </pc:sldMkLst>
        <pc:spChg chg="mod">
          <ac:chgData name="Sven van der Burg" userId="9c1d2a43-8f43-42c3-a150-992445d6e87f" providerId="ADAL" clId="{BFF39D32-8C1C-B040-AAE4-0465EAE39241}" dt="2023-12-13T09:04:31.802" v="482" actId="20577"/>
          <ac:spMkLst>
            <pc:docMk/>
            <pc:sldMk cId="856445940" sldId="324"/>
            <ac:spMk id="2" creationId="{CDD288AC-F63E-A042-96FB-0D98F22066FF}"/>
          </ac:spMkLst>
        </pc:spChg>
        <pc:spChg chg="mod">
          <ac:chgData name="Sven van der Burg" userId="9c1d2a43-8f43-42c3-a150-992445d6e87f" providerId="ADAL" clId="{BFF39D32-8C1C-B040-AAE4-0465EAE39241}" dt="2023-12-13T10:04:35.742" v="1213" actId="20577"/>
          <ac:spMkLst>
            <pc:docMk/>
            <pc:sldMk cId="856445940" sldId="324"/>
            <ac:spMk id="3" creationId="{96E85702-0B7A-0145-9231-616BE0BD6544}"/>
          </ac:spMkLst>
        </pc:spChg>
      </pc:sldChg>
      <pc:sldChg chg="addSp delSp modSp new mod">
        <pc:chgData name="Sven van der Burg" userId="9c1d2a43-8f43-42c3-a150-992445d6e87f" providerId="ADAL" clId="{BFF39D32-8C1C-B040-AAE4-0465EAE39241}" dt="2023-12-13T09:15:17.692" v="930" actId="20577"/>
        <pc:sldMkLst>
          <pc:docMk/>
          <pc:sldMk cId="3953337528" sldId="325"/>
        </pc:sldMkLst>
        <pc:spChg chg="mod">
          <ac:chgData name="Sven van der Burg" userId="9c1d2a43-8f43-42c3-a150-992445d6e87f" providerId="ADAL" clId="{BFF39D32-8C1C-B040-AAE4-0465EAE39241}" dt="2023-12-13T09:15:17.692" v="930" actId="20577"/>
          <ac:spMkLst>
            <pc:docMk/>
            <pc:sldMk cId="3953337528" sldId="325"/>
            <ac:spMk id="2" creationId="{9DD1B09E-2C2A-6F4C-A0B6-FB72D4CFBF4E}"/>
          </ac:spMkLst>
        </pc:spChg>
        <pc:spChg chg="del mod">
          <ac:chgData name="Sven van der Burg" userId="9c1d2a43-8f43-42c3-a150-992445d6e87f" providerId="ADAL" clId="{BFF39D32-8C1C-B040-AAE4-0465EAE39241}" dt="2023-12-13T09:15:11.997" v="928" actId="478"/>
          <ac:spMkLst>
            <pc:docMk/>
            <pc:sldMk cId="3953337528" sldId="325"/>
            <ac:spMk id="3" creationId="{DC73CD6E-462A-FF47-9752-8B779DDFDA00}"/>
          </ac:spMkLst>
        </pc:spChg>
        <pc:spChg chg="add mod">
          <ac:chgData name="Sven van der Burg" userId="9c1d2a43-8f43-42c3-a150-992445d6e87f" providerId="ADAL" clId="{BFF39D32-8C1C-B040-AAE4-0465EAE39241}" dt="2023-12-13T09:15:11.997" v="928" actId="478"/>
          <ac:spMkLst>
            <pc:docMk/>
            <pc:sldMk cId="3953337528" sldId="325"/>
            <ac:spMk id="5" creationId="{8F511111-E1C2-FC4C-BA5B-B421F82C66C3}"/>
          </ac:spMkLst>
        </pc:spChg>
      </pc:sldChg>
      <pc:sldChg chg="add">
        <pc:chgData name="Sven van der Burg" userId="9c1d2a43-8f43-42c3-a150-992445d6e87f" providerId="ADAL" clId="{BFF39D32-8C1C-B040-AAE4-0465EAE39241}" dt="2023-12-13T09:15:08.936" v="927" actId="2890"/>
        <pc:sldMkLst>
          <pc:docMk/>
          <pc:sldMk cId="368833299" sldId="326"/>
        </pc:sldMkLst>
      </pc:sldChg>
      <pc:sldChg chg="addSp modSp new mod setBg modNotes">
        <pc:chgData name="Sven van der Burg" userId="9c1d2a43-8f43-42c3-a150-992445d6e87f" providerId="ADAL" clId="{BFF39D32-8C1C-B040-AAE4-0465EAE39241}" dt="2023-12-13T10:04:04.823" v="1110"/>
        <pc:sldMkLst>
          <pc:docMk/>
          <pc:sldMk cId="1544225484" sldId="327"/>
        </pc:sldMkLst>
        <pc:spChg chg="mod">
          <ac:chgData name="Sven van der Burg" userId="9c1d2a43-8f43-42c3-a150-992445d6e87f" providerId="ADAL" clId="{BFF39D32-8C1C-B040-AAE4-0465EAE39241}" dt="2023-12-13T09:25:40.283" v="1109" actId="207"/>
          <ac:spMkLst>
            <pc:docMk/>
            <pc:sldMk cId="1544225484" sldId="327"/>
            <ac:spMk id="3" creationId="{EC797F58-FDB2-8C44-A83F-3E7FB0AB102A}"/>
          </ac:spMkLst>
        </pc:spChg>
        <pc:picChg chg="add mod">
          <ac:chgData name="Sven van der Burg" userId="9c1d2a43-8f43-42c3-a150-992445d6e87f" providerId="ADAL" clId="{BFF39D32-8C1C-B040-AAE4-0465EAE39241}" dt="2023-12-13T09:22:55.635" v="936" actId="1076"/>
          <ac:picMkLst>
            <pc:docMk/>
            <pc:sldMk cId="1544225484" sldId="327"/>
            <ac:picMk id="4" creationId="{63BD9BC5-41E8-6C4C-AFFD-C8C9DA47A60E}"/>
          </ac:picMkLst>
        </pc:picChg>
      </pc:sldChg>
    </pc:docChg>
  </pc:docChgLst>
  <pc:docChgLst>
    <pc:chgData name="Sander van Rijn" userId="S::s.vanrijn@esciencecenter.nl::92464e29-e140-4223-a116-da4b916ed703" providerId="AD" clId="Web-{FB54921D-F922-42D6-AA46-64675075671A}"/>
    <pc:docChg chg="addSld modSld">
      <pc:chgData name="Sander van Rijn" userId="S::s.vanrijn@esciencecenter.nl::92464e29-e140-4223-a116-da4b916ed703" providerId="AD" clId="Web-{FB54921D-F922-42D6-AA46-64675075671A}" dt="2023-12-12T11:14:20.248" v="101"/>
      <pc:docMkLst>
        <pc:docMk/>
      </pc:docMkLst>
      <pc:sldChg chg="add">
        <pc:chgData name="Sander van Rijn" userId="S::s.vanrijn@esciencecenter.nl::92464e29-e140-4223-a116-da4b916ed703" providerId="AD" clId="Web-{FB54921D-F922-42D6-AA46-64675075671A}" dt="2023-12-12T10:56:09.246" v="0"/>
        <pc:sldMkLst>
          <pc:docMk/>
          <pc:sldMk cId="4109031834" sldId="310"/>
        </pc:sldMkLst>
      </pc:sldChg>
      <pc:sldChg chg="add">
        <pc:chgData name="Sander van Rijn" userId="S::s.vanrijn@esciencecenter.nl::92464e29-e140-4223-a116-da4b916ed703" providerId="AD" clId="Web-{FB54921D-F922-42D6-AA46-64675075671A}" dt="2023-12-12T10:56:09.511" v="1"/>
        <pc:sldMkLst>
          <pc:docMk/>
          <pc:sldMk cId="540260049" sldId="311"/>
        </pc:sldMkLst>
      </pc:sldChg>
      <pc:sldChg chg="add">
        <pc:chgData name="Sander van Rijn" userId="S::s.vanrijn@esciencecenter.nl::92464e29-e140-4223-a116-da4b916ed703" providerId="AD" clId="Web-{FB54921D-F922-42D6-AA46-64675075671A}" dt="2023-12-12T10:56:09.808" v="2"/>
        <pc:sldMkLst>
          <pc:docMk/>
          <pc:sldMk cId="397919665" sldId="312"/>
        </pc:sldMkLst>
      </pc:sldChg>
      <pc:sldChg chg="add">
        <pc:chgData name="Sander van Rijn" userId="S::s.vanrijn@esciencecenter.nl::92464e29-e140-4223-a116-da4b916ed703" providerId="AD" clId="Web-{FB54921D-F922-42D6-AA46-64675075671A}" dt="2023-12-12T10:56:10.293" v="3"/>
        <pc:sldMkLst>
          <pc:docMk/>
          <pc:sldMk cId="376993229" sldId="313"/>
        </pc:sldMkLst>
      </pc:sldChg>
      <pc:sldChg chg="addSp modSp add addAnim delAnim modAnim">
        <pc:chgData name="Sander van Rijn" userId="S::s.vanrijn@esciencecenter.nl::92464e29-e140-4223-a116-da4b916ed703" providerId="AD" clId="Web-{FB54921D-F922-42D6-AA46-64675075671A}" dt="2023-12-12T11:14:20.248" v="101"/>
        <pc:sldMkLst>
          <pc:docMk/>
          <pc:sldMk cId="1473648740" sldId="314"/>
        </pc:sldMkLst>
        <pc:spChg chg="mod">
          <ac:chgData name="Sander van Rijn" userId="S::s.vanrijn@esciencecenter.nl::92464e29-e140-4223-a116-da4b916ed703" providerId="AD" clId="Web-{FB54921D-F922-42D6-AA46-64675075671A}" dt="2023-12-12T11:12:07.806" v="79" actId="20577"/>
          <ac:spMkLst>
            <pc:docMk/>
            <pc:sldMk cId="1473648740" sldId="314"/>
            <ac:spMk id="3" creationId="{35147EBF-4A2A-51F1-A98B-E3C38E39F0B8}"/>
          </ac:spMkLst>
        </pc:spChg>
        <pc:picChg chg="add mod modCrop">
          <ac:chgData name="Sander van Rijn" userId="S::s.vanrijn@esciencecenter.nl::92464e29-e140-4223-a116-da4b916ed703" providerId="AD" clId="Web-{FB54921D-F922-42D6-AA46-64675075671A}" dt="2023-12-12T11:11:54.087" v="66" actId="14100"/>
          <ac:picMkLst>
            <pc:docMk/>
            <pc:sldMk cId="1473648740" sldId="314"/>
            <ac:picMk id="4" creationId="{6712A91F-322B-712B-8533-8E280BCFA49F}"/>
          </ac:picMkLst>
        </pc:picChg>
        <pc:picChg chg="add mod">
          <ac:chgData name="Sander van Rijn" userId="S::s.vanrijn@esciencecenter.nl::92464e29-e140-4223-a116-da4b916ed703" providerId="AD" clId="Web-{FB54921D-F922-42D6-AA46-64675075671A}" dt="2023-12-12T11:14:09.763" v="99" actId="1076"/>
          <ac:picMkLst>
            <pc:docMk/>
            <pc:sldMk cId="1473648740" sldId="314"/>
            <ac:picMk id="5" creationId="{2682226D-AA93-79CB-5A57-5A37D5EBE495}"/>
          </ac:picMkLst>
        </pc:picChg>
      </pc:sldChg>
      <pc:sldChg chg="addSp delSp modSp add addAnim">
        <pc:chgData name="Sander van Rijn" userId="S::s.vanrijn@esciencecenter.nl::92464e29-e140-4223-a116-da4b916ed703" providerId="AD" clId="Web-{FB54921D-F922-42D6-AA46-64675075671A}" dt="2023-12-12T11:09:24.192" v="51"/>
        <pc:sldMkLst>
          <pc:docMk/>
          <pc:sldMk cId="1997036872" sldId="315"/>
        </pc:sldMkLst>
        <pc:picChg chg="add del mod">
          <ac:chgData name="Sander van Rijn" userId="S::s.vanrijn@esciencecenter.nl::92464e29-e140-4223-a116-da4b916ed703" providerId="AD" clId="Web-{FB54921D-F922-42D6-AA46-64675075671A}" dt="2023-12-12T11:07:41.845" v="39"/>
          <ac:picMkLst>
            <pc:docMk/>
            <pc:sldMk cId="1997036872" sldId="315"/>
            <ac:picMk id="4" creationId="{FAAB77F1-55BC-A6EE-9D6B-F8F0A7ABDE49}"/>
          </ac:picMkLst>
        </pc:picChg>
        <pc:picChg chg="add mod">
          <ac:chgData name="Sander van Rijn" userId="S::s.vanrijn@esciencecenter.nl::92464e29-e140-4223-a116-da4b916ed703" providerId="AD" clId="Web-{FB54921D-F922-42D6-AA46-64675075671A}" dt="2023-12-12T11:09:11.723" v="50" actId="14100"/>
          <ac:picMkLst>
            <pc:docMk/>
            <pc:sldMk cId="1997036872" sldId="315"/>
            <ac:picMk id="5" creationId="{825CDF47-4D9C-3724-E030-D9B4AC64E693}"/>
          </ac:picMkLst>
        </pc:picChg>
        <pc:picChg chg="add mod">
          <ac:chgData name="Sander van Rijn" userId="S::s.vanrijn@esciencecenter.nl::92464e29-e140-4223-a116-da4b916ed703" providerId="AD" clId="Web-{FB54921D-F922-42D6-AA46-64675075671A}" dt="2023-12-12T11:09:05.379" v="49" actId="14100"/>
          <ac:picMkLst>
            <pc:docMk/>
            <pc:sldMk cId="1997036872" sldId="315"/>
            <ac:picMk id="6" creationId="{099C0340-ED23-9936-B734-3A6B93CBAE75}"/>
          </ac:picMkLst>
        </pc:picChg>
      </pc:sldChg>
      <pc:sldChg chg="addSp delSp modSp add addAnim modAnim">
        <pc:chgData name="Sander van Rijn" userId="S::s.vanrijn@esciencecenter.nl::92464e29-e140-4223-a116-da4b916ed703" providerId="AD" clId="Web-{FB54921D-F922-42D6-AA46-64675075671A}" dt="2023-12-12T11:01:36.834" v="33"/>
        <pc:sldMkLst>
          <pc:docMk/>
          <pc:sldMk cId="3402723212" sldId="316"/>
        </pc:sldMkLst>
        <pc:picChg chg="add mod">
          <ac:chgData name="Sander van Rijn" userId="S::s.vanrijn@esciencecenter.nl::92464e29-e140-4223-a116-da4b916ed703" providerId="AD" clId="Web-{FB54921D-F922-42D6-AA46-64675075671A}" dt="2023-12-12T11:00:11.644" v="24" actId="1076"/>
          <ac:picMkLst>
            <pc:docMk/>
            <pc:sldMk cId="3402723212" sldId="316"/>
            <ac:picMk id="4" creationId="{497BC57B-26A7-6C44-E8B3-9F8C3BEAB726}"/>
          </ac:picMkLst>
        </pc:picChg>
        <pc:picChg chg="add del mod">
          <ac:chgData name="Sander van Rijn" userId="S::s.vanrijn@esciencecenter.nl::92464e29-e140-4223-a116-da4b916ed703" providerId="AD" clId="Web-{FB54921D-F922-42D6-AA46-64675075671A}" dt="2023-12-12T10:58:24.250" v="10"/>
          <ac:picMkLst>
            <pc:docMk/>
            <pc:sldMk cId="3402723212" sldId="316"/>
            <ac:picMk id="5" creationId="{BE661CB4-7E0F-18E1-0FAB-DBA42FE6A9BD}"/>
          </ac:picMkLst>
        </pc:picChg>
        <pc:picChg chg="add mod">
          <ac:chgData name="Sander van Rijn" userId="S::s.vanrijn@esciencecenter.nl::92464e29-e140-4223-a116-da4b916ed703" providerId="AD" clId="Web-{FB54921D-F922-42D6-AA46-64675075671A}" dt="2023-12-12T11:00:00.065" v="21" actId="1076"/>
          <ac:picMkLst>
            <pc:docMk/>
            <pc:sldMk cId="3402723212" sldId="316"/>
            <ac:picMk id="6" creationId="{95B11B64-0D62-922A-C680-87238D9B4F6C}"/>
          </ac:picMkLst>
        </pc:picChg>
      </pc:sldChg>
      <pc:sldChg chg="addSp delSp modSp add replId">
        <pc:chgData name="Sander van Rijn" userId="S::s.vanrijn@esciencecenter.nl::92464e29-e140-4223-a116-da4b916ed703" providerId="AD" clId="Web-{FB54921D-F922-42D6-AA46-64675075671A}" dt="2023-12-12T11:01:13.599" v="31" actId="1076"/>
        <pc:sldMkLst>
          <pc:docMk/>
          <pc:sldMk cId="4051546863" sldId="317"/>
        </pc:sldMkLst>
        <pc:picChg chg="del">
          <ac:chgData name="Sander van Rijn" userId="S::s.vanrijn@esciencecenter.nl::92464e29-e140-4223-a116-da4b916ed703" providerId="AD" clId="Web-{FB54921D-F922-42D6-AA46-64675075671A}" dt="2023-12-12T11:00:21.988" v="26"/>
          <ac:picMkLst>
            <pc:docMk/>
            <pc:sldMk cId="4051546863" sldId="317"/>
            <ac:picMk id="4" creationId="{497BC57B-26A7-6C44-E8B3-9F8C3BEAB726}"/>
          </ac:picMkLst>
        </pc:picChg>
        <pc:picChg chg="add mod">
          <ac:chgData name="Sander van Rijn" userId="S::s.vanrijn@esciencecenter.nl::92464e29-e140-4223-a116-da4b916ed703" providerId="AD" clId="Web-{FB54921D-F922-42D6-AA46-64675075671A}" dt="2023-12-12T11:01:13.599" v="31" actId="1076"/>
          <ac:picMkLst>
            <pc:docMk/>
            <pc:sldMk cId="4051546863" sldId="317"/>
            <ac:picMk id="5" creationId="{7971EAE0-17E6-6DC8-AEBE-2FDDB49C3BF7}"/>
          </ac:picMkLst>
        </pc:picChg>
        <pc:picChg chg="del">
          <ac:chgData name="Sander van Rijn" userId="S::s.vanrijn@esciencecenter.nl::92464e29-e140-4223-a116-da4b916ed703" providerId="AD" clId="Web-{FB54921D-F922-42D6-AA46-64675075671A}" dt="2023-12-12T11:00:23.363" v="27"/>
          <ac:picMkLst>
            <pc:docMk/>
            <pc:sldMk cId="4051546863" sldId="317"/>
            <ac:picMk id="6" creationId="{95B11B64-0D62-922A-C680-87238D9B4F6C}"/>
          </ac:picMkLst>
        </pc:picChg>
      </pc:sldChg>
    </pc:docChg>
  </pc:docChgLst>
  <pc:docChgLst>
    <pc:chgData name="Flavio Hafner" userId="S::f.hafner@esciencecenter.nl::513d0d2d-54ab-4129-adac-f87b71d55170" providerId="AD" clId="Web-{A0D8CE8E-75E4-4BBB-8646-7331D875C14A}"/>
    <pc:docChg chg="addSld delSld modSld">
      <pc:chgData name="Flavio Hafner" userId="S::f.hafner@esciencecenter.nl::513d0d2d-54ab-4129-adac-f87b71d55170" providerId="AD" clId="Web-{A0D8CE8E-75E4-4BBB-8646-7331D875C14A}" dt="2023-12-12T14:21:41.929" v="1374" actId="20577"/>
      <pc:docMkLst>
        <pc:docMk/>
      </pc:docMkLst>
      <pc:sldChg chg="add del">
        <pc:chgData name="Flavio Hafner" userId="S::f.hafner@esciencecenter.nl::513d0d2d-54ab-4129-adac-f87b71d55170" providerId="AD" clId="Web-{A0D8CE8E-75E4-4BBB-8646-7331D875C14A}" dt="2023-12-12T14:02:41.600" v="1246"/>
        <pc:sldMkLst>
          <pc:docMk/>
          <pc:sldMk cId="0" sldId="283"/>
        </pc:sldMkLst>
      </pc:sldChg>
      <pc:sldChg chg="add del">
        <pc:chgData name="Flavio Hafner" userId="S::f.hafner@esciencecenter.nl::513d0d2d-54ab-4129-adac-f87b71d55170" providerId="AD" clId="Web-{A0D8CE8E-75E4-4BBB-8646-7331D875C14A}" dt="2023-12-12T14:02:41.459" v="1245"/>
        <pc:sldMkLst>
          <pc:docMk/>
          <pc:sldMk cId="0" sldId="284"/>
        </pc:sldMkLst>
      </pc:sldChg>
      <pc:sldChg chg="modSp new">
        <pc:chgData name="Flavio Hafner" userId="S::f.hafner@esciencecenter.nl::513d0d2d-54ab-4129-adac-f87b71d55170" providerId="AD" clId="Web-{A0D8CE8E-75E4-4BBB-8646-7331D875C14A}" dt="2023-12-12T14:19:44.737" v="1321" actId="20577"/>
        <pc:sldMkLst>
          <pc:docMk/>
          <pc:sldMk cId="1492010591" sldId="318"/>
        </pc:sldMkLst>
        <pc:spChg chg="mod">
          <ac:chgData name="Flavio Hafner" userId="S::f.hafner@esciencecenter.nl::513d0d2d-54ab-4129-adac-f87b71d55170" providerId="AD" clId="Web-{A0D8CE8E-75E4-4BBB-8646-7331D875C14A}" dt="2023-12-12T13:40:44.919" v="41" actId="20577"/>
          <ac:spMkLst>
            <pc:docMk/>
            <pc:sldMk cId="1492010591" sldId="318"/>
            <ac:spMk id="2" creationId="{F126251D-852B-26B8-4D17-71972EDDC029}"/>
          </ac:spMkLst>
        </pc:spChg>
        <pc:spChg chg="mod">
          <ac:chgData name="Flavio Hafner" userId="S::f.hafner@esciencecenter.nl::513d0d2d-54ab-4129-adac-f87b71d55170" providerId="AD" clId="Web-{A0D8CE8E-75E4-4BBB-8646-7331D875C14A}" dt="2023-12-12T14:19:44.737" v="1321" actId="20577"/>
          <ac:spMkLst>
            <pc:docMk/>
            <pc:sldMk cId="1492010591" sldId="318"/>
            <ac:spMk id="3" creationId="{13114054-D95E-DDE3-649C-3326677FD502}"/>
          </ac:spMkLst>
        </pc:spChg>
      </pc:sldChg>
      <pc:sldChg chg="add del">
        <pc:chgData name="Flavio Hafner" userId="S::f.hafner@esciencecenter.nl::513d0d2d-54ab-4129-adac-f87b71d55170" providerId="AD" clId="Web-{A0D8CE8E-75E4-4BBB-8646-7331D875C14A}" dt="2023-12-12T13:39:55.027" v="5"/>
        <pc:sldMkLst>
          <pc:docMk/>
          <pc:sldMk cId="2669515625" sldId="318"/>
        </pc:sldMkLst>
      </pc:sldChg>
      <pc:sldChg chg="modSp new">
        <pc:chgData name="Flavio Hafner" userId="S::f.hafner@esciencecenter.nl::513d0d2d-54ab-4129-adac-f87b71d55170" providerId="AD" clId="Web-{A0D8CE8E-75E4-4BBB-8646-7331D875C14A}" dt="2023-12-12T14:20:34.317" v="1346" actId="20577"/>
        <pc:sldMkLst>
          <pc:docMk/>
          <pc:sldMk cId="2457268967" sldId="319"/>
        </pc:sldMkLst>
        <pc:spChg chg="mod">
          <ac:chgData name="Flavio Hafner" userId="S::f.hafner@esciencecenter.nl::513d0d2d-54ab-4129-adac-f87b71d55170" providerId="AD" clId="Web-{A0D8CE8E-75E4-4BBB-8646-7331D875C14A}" dt="2023-12-12T13:51:59.386" v="1204" actId="20577"/>
          <ac:spMkLst>
            <pc:docMk/>
            <pc:sldMk cId="2457268967" sldId="319"/>
            <ac:spMk id="2" creationId="{6DB48AAF-CC96-33E7-3523-47A577E1C01A}"/>
          </ac:spMkLst>
        </pc:spChg>
        <pc:spChg chg="mod">
          <ac:chgData name="Flavio Hafner" userId="S::f.hafner@esciencecenter.nl::513d0d2d-54ab-4129-adac-f87b71d55170" providerId="AD" clId="Web-{A0D8CE8E-75E4-4BBB-8646-7331D875C14A}" dt="2023-12-12T14:20:34.317" v="1346" actId="20577"/>
          <ac:spMkLst>
            <pc:docMk/>
            <pc:sldMk cId="2457268967" sldId="319"/>
            <ac:spMk id="3" creationId="{6A850893-0E55-2FEC-7542-CB9429522F20}"/>
          </ac:spMkLst>
        </pc:spChg>
      </pc:sldChg>
      <pc:sldChg chg="add del">
        <pc:chgData name="Flavio Hafner" userId="S::f.hafner@esciencecenter.nl::513d0d2d-54ab-4129-adac-f87b71d55170" providerId="AD" clId="Web-{A0D8CE8E-75E4-4BBB-8646-7331D875C14A}" dt="2023-12-12T13:39:55.027" v="6"/>
        <pc:sldMkLst>
          <pc:docMk/>
          <pc:sldMk cId="3498193329" sldId="319"/>
        </pc:sldMkLst>
      </pc:sldChg>
      <pc:sldChg chg="add del">
        <pc:chgData name="Flavio Hafner" userId="S::f.hafner@esciencecenter.nl::513d0d2d-54ab-4129-adac-f87b71d55170" providerId="AD" clId="Web-{A0D8CE8E-75E4-4BBB-8646-7331D875C14A}" dt="2023-12-12T13:39:55.027" v="7"/>
        <pc:sldMkLst>
          <pc:docMk/>
          <pc:sldMk cId="2091198862" sldId="320"/>
        </pc:sldMkLst>
      </pc:sldChg>
      <pc:sldChg chg="modSp new">
        <pc:chgData name="Flavio Hafner" userId="S::f.hafner@esciencecenter.nl::513d0d2d-54ab-4129-adac-f87b71d55170" providerId="AD" clId="Web-{A0D8CE8E-75E4-4BBB-8646-7331D875C14A}" dt="2023-12-12T14:20:50.349" v="1353" actId="20577"/>
        <pc:sldMkLst>
          <pc:docMk/>
          <pc:sldMk cId="3682721190" sldId="320"/>
        </pc:sldMkLst>
        <pc:spChg chg="mod">
          <ac:chgData name="Flavio Hafner" userId="S::f.hafner@esciencecenter.nl::513d0d2d-54ab-4129-adac-f87b71d55170" providerId="AD" clId="Web-{A0D8CE8E-75E4-4BBB-8646-7331D875C14A}" dt="2023-12-12T13:45:44.901" v="603" actId="20577"/>
          <ac:spMkLst>
            <pc:docMk/>
            <pc:sldMk cId="3682721190" sldId="320"/>
            <ac:spMk id="2" creationId="{DED145F6-E95F-C43F-2044-C95E51ABCB0B}"/>
          </ac:spMkLst>
        </pc:spChg>
        <pc:spChg chg="mod">
          <ac:chgData name="Flavio Hafner" userId="S::f.hafner@esciencecenter.nl::513d0d2d-54ab-4129-adac-f87b71d55170" providerId="AD" clId="Web-{A0D8CE8E-75E4-4BBB-8646-7331D875C14A}" dt="2023-12-12T14:20:50.349" v="1353" actId="20577"/>
          <ac:spMkLst>
            <pc:docMk/>
            <pc:sldMk cId="3682721190" sldId="320"/>
            <ac:spMk id="3" creationId="{BB363CA2-1B61-C466-2107-219667B46C55}"/>
          </ac:spMkLst>
        </pc:spChg>
      </pc:sldChg>
      <pc:sldChg chg="add del">
        <pc:chgData name="Flavio Hafner" userId="S::f.hafner@esciencecenter.nl::513d0d2d-54ab-4129-adac-f87b71d55170" providerId="AD" clId="Web-{A0D8CE8E-75E4-4BBB-8646-7331D875C14A}" dt="2023-12-12T13:39:55.027" v="8"/>
        <pc:sldMkLst>
          <pc:docMk/>
          <pc:sldMk cId="3537284183" sldId="321"/>
        </pc:sldMkLst>
      </pc:sldChg>
      <pc:sldChg chg="modSp new">
        <pc:chgData name="Flavio Hafner" userId="S::f.hafner@esciencecenter.nl::513d0d2d-54ab-4129-adac-f87b71d55170" providerId="AD" clId="Web-{A0D8CE8E-75E4-4BBB-8646-7331D875C14A}" dt="2023-12-12T14:21:41.929" v="1374" actId="20577"/>
        <pc:sldMkLst>
          <pc:docMk/>
          <pc:sldMk cId="4214066115" sldId="321"/>
        </pc:sldMkLst>
        <pc:spChg chg="mod">
          <ac:chgData name="Flavio Hafner" userId="S::f.hafner@esciencecenter.nl::513d0d2d-54ab-4129-adac-f87b71d55170" providerId="AD" clId="Web-{A0D8CE8E-75E4-4BBB-8646-7331D875C14A}" dt="2023-12-12T13:47:36.906" v="902" actId="20577"/>
          <ac:spMkLst>
            <pc:docMk/>
            <pc:sldMk cId="4214066115" sldId="321"/>
            <ac:spMk id="2" creationId="{22AD3B54-7821-ED74-7017-2CCF49149E9C}"/>
          </ac:spMkLst>
        </pc:spChg>
        <pc:spChg chg="mod">
          <ac:chgData name="Flavio Hafner" userId="S::f.hafner@esciencecenter.nl::513d0d2d-54ab-4129-adac-f87b71d55170" providerId="AD" clId="Web-{A0D8CE8E-75E4-4BBB-8646-7331D875C14A}" dt="2023-12-12T14:21:41.929" v="1374" actId="20577"/>
          <ac:spMkLst>
            <pc:docMk/>
            <pc:sldMk cId="4214066115" sldId="321"/>
            <ac:spMk id="3" creationId="{0171FB6C-AF25-57AE-99ED-D7B8D848B529}"/>
          </ac:spMkLst>
        </pc:spChg>
      </pc:sldChg>
      <pc:sldChg chg="modSp new">
        <pc:chgData name="Flavio Hafner" userId="S::f.hafner@esciencecenter.nl::513d0d2d-54ab-4129-adac-f87b71d55170" providerId="AD" clId="Web-{A0D8CE8E-75E4-4BBB-8646-7331D875C14A}" dt="2023-12-12T14:02:50.413" v="1273" actId="20577"/>
        <pc:sldMkLst>
          <pc:docMk/>
          <pc:sldMk cId="1220302300" sldId="322"/>
        </pc:sldMkLst>
        <pc:spChg chg="mod">
          <ac:chgData name="Flavio Hafner" userId="S::f.hafner@esciencecenter.nl::513d0d2d-54ab-4129-adac-f87b71d55170" providerId="AD" clId="Web-{A0D8CE8E-75E4-4BBB-8646-7331D875C14A}" dt="2023-12-12T14:02:50.413" v="1273" actId="20577"/>
          <ac:spMkLst>
            <pc:docMk/>
            <pc:sldMk cId="1220302300" sldId="322"/>
            <ac:spMk id="2" creationId="{65A84157-14A2-5237-4A04-57110A4076EA}"/>
          </ac:spMkLst>
        </pc:spChg>
      </pc:sldChg>
      <pc:sldChg chg="add del">
        <pc:chgData name="Flavio Hafner" userId="S::f.hafner@esciencecenter.nl::513d0d2d-54ab-4129-adac-f87b71d55170" providerId="AD" clId="Web-{A0D8CE8E-75E4-4BBB-8646-7331D875C14A}" dt="2023-12-12T13:39:58.933" v="9"/>
        <pc:sldMkLst>
          <pc:docMk/>
          <pc:sldMk cId="2567084559" sldId="322"/>
        </pc:sldMkLst>
      </pc:sldChg>
      <pc:sldMasterChg chg="addSldLayout">
        <pc:chgData name="Flavio Hafner" userId="S::f.hafner@esciencecenter.nl::513d0d2d-54ab-4129-adac-f87b71d55170" providerId="AD" clId="Web-{A0D8CE8E-75E4-4BBB-8646-7331D875C14A}" dt="2023-12-12T13:39:25.947" v="0"/>
        <pc:sldMasterMkLst>
          <pc:docMk/>
          <pc:sldMasterMk cId="0" sldId="2147483659"/>
        </pc:sldMasterMkLst>
        <pc:sldLayoutChg chg="add replId">
          <pc:chgData name="Flavio Hafner" userId="S::f.hafner@esciencecenter.nl::513d0d2d-54ab-4129-adac-f87b71d55170" providerId="AD" clId="Web-{A0D8CE8E-75E4-4BBB-8646-7331D875C14A}" dt="2023-12-12T13:39:25.947" v="0"/>
          <pc:sldLayoutMkLst>
            <pc:docMk/>
            <pc:sldMasterMk cId="0" sldId="2147483659"/>
            <pc:sldLayoutMk cId="1628438608" sldId="2147483660"/>
          </pc:sldLayoutMkLst>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3T08:11:11.656"/>
    </inkml:context>
    <inkml:brush xml:id="br0">
      <inkml:brushProperty name="width" value="0.1" units="cm"/>
      <inkml:brushProperty name="height" value="0.1" units="cm"/>
    </inkml:brush>
  </inkml:definitions>
  <inkml:trace contextRef="#ctx0" brushRef="#br0">2196 16587 0 0 0,'8'-8'0'0'0,"3"-3"0"0"0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carpentries-incubator.github.io/python-intermediate-development/"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softwaresaved.github.io/az-intermediate-software-skills-course/index.html"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google.com/document/d/1dZ3hE-VpJ4QiPMXeYheBMTf1BLDy6IBBfXH2LUG5KkU/edit"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google.com/document/d/1dZ3hE-VpJ4QiPMXeYheBMTf1BLDy6IBBfXH2LUG5KkU/edit"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And the evidence of software in research is increasing…</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From analyses also conducted by the Institute, we can also see an exponential increase in software-related terms used in publications, and an increase in those terms used in software-reliant grants in the UK.</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3a5089f6e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3a5089f6e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What are our goals for this course? </a:t>
            </a:r>
            <a:r>
              <a:rPr lang="en"/>
              <a:t>Research is an increasingly collaborative endeavor that heavily relies on software - such software must be robust and reliable.</a:t>
            </a:r>
            <a:endParaRPr/>
          </a:p>
          <a:p>
            <a:pPr marL="0" lvl="0" indent="0" algn="l" rtl="0">
              <a:spcBef>
                <a:spcPts val="0"/>
              </a:spcBef>
              <a:spcAft>
                <a:spcPts val="0"/>
              </a:spcAft>
              <a:buNone/>
            </a:pPr>
            <a:endParaRPr/>
          </a:p>
          <a:p>
            <a:pPr marL="0" lvl="0" indent="0" algn="l" rtl="0">
              <a:spcBef>
                <a:spcPts val="0"/>
              </a:spcBef>
              <a:spcAft>
                <a:spcPts val="0"/>
              </a:spcAft>
              <a:buNone/>
            </a:pPr>
            <a:r>
              <a:rPr lang="en"/>
              <a:t>The course teaches intermediate software engineering skills to help you design more robust software that goes beyond a few thrown-together proof-of-concept scripts, taking into consideration the lifecycle of software, writing software for stakeholders, team ethic and applying a process to understanding, designing, building, releasing, and maintaining software over its lifetime.</a:t>
            </a:r>
            <a:endParaRPr/>
          </a:p>
          <a:p>
            <a:pPr marL="0" lvl="0" indent="0" algn="l" rtl="0">
              <a:spcBef>
                <a:spcPts val="0"/>
              </a:spcBef>
              <a:spcAft>
                <a:spcPts val="0"/>
              </a:spcAft>
              <a:buNone/>
            </a:pPr>
            <a:endParaRPr/>
          </a:p>
          <a:p>
            <a:pPr marL="0" lvl="0" indent="0" algn="l" rtl="0">
              <a:spcBef>
                <a:spcPts val="0"/>
              </a:spcBef>
              <a:spcAft>
                <a:spcPts val="0"/>
              </a:spcAft>
              <a:buNone/>
            </a:pPr>
            <a:r>
              <a:rPr lang="en"/>
              <a:t>We will present you a set of core best practices that you can adopt within your software development team that will help you write robust, reusable and maintainable code - t</a:t>
            </a:r>
            <a:r>
              <a:rPr lang="en" sz="1050">
                <a:solidFill>
                  <a:srgbClr val="333333"/>
                </a:solidFill>
                <a:highlight>
                  <a:srgbClr val="FFFFFF"/>
                </a:highlight>
              </a:rPr>
              <a:t>his core set of skills we teach is not an all-encompassing set of skills, but a selective set of tried-and-tested collaborative development skills that forms a firm foundation for continuing on your learning journey.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Back in 2014 the Software Sustainability Institute </a:t>
            </a:r>
            <a:r>
              <a:rPr lang="en">
                <a:solidFill>
                  <a:schemeClr val="dk1"/>
                </a:solidFill>
              </a:rPr>
              <a:t>conducted a survey</a:t>
            </a:r>
            <a:br>
              <a:rPr lang="en"/>
            </a:br>
            <a:r>
              <a:rPr lang="en"/>
              <a:t>of researchers at 15 Russell Group universities in 2014,</a:t>
            </a:r>
            <a:br>
              <a:rPr lang="en"/>
            </a:br>
            <a:r>
              <a:rPr lang="en"/>
              <a:t>To find out about their software use and background.</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Clr>
                <a:schemeClr val="dk1"/>
              </a:buClr>
              <a:buSzPts val="1100"/>
              <a:buFont typeface="Arial"/>
              <a:buNone/>
            </a:pPr>
            <a:r>
              <a:rPr lang="en"/>
              <a:t>417 respondents</a:t>
            </a:r>
            <a:br>
              <a:rPr lang="en"/>
            </a:br>
            <a:r>
              <a:rPr lang="en"/>
              <a:t> - 92% of researchers said they use software in their research,</a:t>
            </a:r>
            <a:br>
              <a:rPr lang="en"/>
            </a:br>
            <a:r>
              <a:rPr lang="en"/>
              <a:t> - and 69% that it’s fundamental to their results,</a:t>
            </a:r>
            <a:br>
              <a:rPr lang="en"/>
            </a:br>
            <a:r>
              <a:rPr lang="en"/>
              <a:t> - and over half of their time is spent developing code (worryingly, 21% of those have no training in software development)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That's a significant proportion developing their own code!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 name="Google Shape;20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r>
              <a:rPr lang="en" sz="1200">
                <a:solidFill>
                  <a:schemeClr val="dk1"/>
                </a:solidFill>
                <a:latin typeface="Calibri"/>
                <a:ea typeface="Calibri"/>
                <a:cs typeface="Calibri"/>
                <a:sym typeface="Calibri"/>
              </a:rPr>
              <a:t>Traditionally in academia, perhaps not in industry,  software is often seen as a necessary but a throwaway artefact in research.</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r>
              <a:rPr lang="en" sz="1200">
                <a:solidFill>
                  <a:schemeClr val="dk1"/>
                </a:solidFill>
                <a:latin typeface="Calibri"/>
                <a:ea typeface="Calibri"/>
                <a:cs typeface="Calibri"/>
                <a:sym typeface="Calibri"/>
              </a:rPr>
              <a:t>But this is changing and we are advocating for making software a prime output and first class citizen in research.</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Software inherently contains value</a:t>
            </a:r>
            <a:endParaRPr sz="1200">
              <a:solidFill>
                <a:schemeClr val="dk1"/>
              </a:solidFill>
              <a:latin typeface="Calibri"/>
              <a:ea typeface="Calibri"/>
              <a:cs typeface="Calibri"/>
              <a:sym typeface="Calibri"/>
            </a:endParaRPr>
          </a:p>
          <a:p>
            <a:pPr marL="457200" lvl="0" indent="-304800" algn="l" rtl="0">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It produces results, and contains lessons learnt, and represents effort</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So you need to </a:t>
            </a:r>
            <a:r>
              <a:rPr lang="en" sz="1200" b="1">
                <a:solidFill>
                  <a:schemeClr val="dk1"/>
                </a:solidFill>
                <a:latin typeface="Calibri"/>
                <a:ea typeface="Calibri"/>
                <a:cs typeface="Calibri"/>
                <a:sym typeface="Calibri"/>
              </a:rPr>
              <a:t>protect your investment!</a:t>
            </a:r>
            <a:endParaRPr sz="1200" b="1">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Once written, it's difficult to gauge to what extent it might be used in the future</a:t>
            </a:r>
            <a:endParaRPr sz="1200">
              <a:solidFill>
                <a:schemeClr val="dk1"/>
              </a:solidFill>
              <a:latin typeface="Calibri"/>
              <a:ea typeface="Calibri"/>
              <a:cs typeface="Calibri"/>
              <a:sym typeface="Calibri"/>
            </a:endParaRPr>
          </a:p>
          <a:p>
            <a:pPr marL="457200" lvl="0" indent="-304800" algn="l" rtl="0">
              <a:lnSpc>
                <a:spcPct val="115000"/>
              </a:lnSpc>
              <a:spcBef>
                <a:spcPts val="0"/>
              </a:spcBef>
              <a:spcAft>
                <a:spcPts val="0"/>
              </a:spcAft>
              <a:buClr>
                <a:schemeClr val="dk1"/>
              </a:buClr>
              <a:buSzPts val="1200"/>
              <a:buFont typeface="Calibri"/>
              <a:buChar char="-"/>
            </a:pPr>
            <a:r>
              <a:rPr lang="en" sz="1200">
                <a:solidFill>
                  <a:schemeClr val="dk1"/>
                </a:solidFill>
                <a:highlight>
                  <a:srgbClr val="FFFF00"/>
                </a:highlight>
                <a:latin typeface="Calibri"/>
                <a:ea typeface="Calibri"/>
                <a:cs typeface="Calibri"/>
                <a:sym typeface="Calibri"/>
              </a:rPr>
              <a:t>By who? Which parts? Which projects?</a:t>
            </a:r>
            <a:endParaRPr sz="1200">
              <a:solidFill>
                <a:schemeClr val="dk1"/>
              </a:solidFill>
              <a:highlight>
                <a:srgbClr val="FFFF00"/>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You may find it would be great to use it for a follow-on or unrelated project:</a:t>
            </a:r>
            <a:endParaRPr sz="1200">
              <a:solidFill>
                <a:schemeClr val="dk1"/>
              </a:solidFill>
              <a:latin typeface="Calibri"/>
              <a:ea typeface="Calibri"/>
              <a:cs typeface="Calibri"/>
              <a:sym typeface="Calibri"/>
            </a:endParaRPr>
          </a:p>
          <a:p>
            <a:pPr marL="457200" lvl="0" indent="-304800" algn="l" rtl="0">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Hang on a minute, we already solved that technical problem, let’s use this… you may find out you created a solution to a problem causing others big headaches</a:t>
            </a:r>
            <a:endParaRPr sz="1200">
              <a:solidFill>
                <a:schemeClr val="dk1"/>
              </a:solidFill>
              <a:latin typeface="Calibri"/>
              <a:ea typeface="Calibri"/>
              <a:cs typeface="Calibri"/>
              <a:sym typeface="Calibri"/>
            </a:endParaRPr>
          </a:p>
          <a:p>
            <a:pPr marL="457200" lvl="0" indent="-304800" algn="l" rtl="0">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And that might be the whole of it, or just a part of it: in time, a part may turn out to be more valuable than the whole</a:t>
            </a:r>
            <a:endParaRPr sz="1200">
              <a:solidFill>
                <a:schemeClr val="dk1"/>
              </a:solidFill>
              <a:latin typeface="Calibri"/>
              <a:ea typeface="Calibri"/>
              <a:cs typeface="Calibri"/>
              <a:sym typeface="Calibri"/>
            </a:endParaRPr>
          </a:p>
          <a:p>
            <a:pPr marL="457200" lvl="0" indent="-304800" algn="l" rtl="0">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You should not be reinventing the wheel - it is a waste of resources. Has someone else already solved this?</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r>
              <a:rPr lang="en" sz="1200">
                <a:solidFill>
                  <a:schemeClr val="dk1"/>
                </a:solidFill>
                <a:latin typeface="Calibri"/>
                <a:ea typeface="Calibri"/>
                <a:cs typeface="Calibri"/>
                <a:sym typeface="Calibri"/>
              </a:rPr>
              <a:t>And also there are those who might want to reproduce results using your software and from publications.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r>
              <a:rPr lang="en" sz="1200">
                <a:solidFill>
                  <a:schemeClr val="dk1"/>
                </a:solidFill>
                <a:latin typeface="Calibri"/>
                <a:ea typeface="Calibri"/>
                <a:cs typeface="Calibri"/>
                <a:sym typeface="Calibri"/>
              </a:rPr>
              <a:t>Does the software enable them to do that?</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 sz="1200">
                <a:solidFill>
                  <a:schemeClr val="dk1"/>
                </a:solidFill>
                <a:latin typeface="Calibri"/>
                <a:ea typeface="Calibri"/>
                <a:cs typeface="Calibri"/>
                <a:sym typeface="Calibri"/>
              </a:rPr>
              <a:t>Two key questions to ask are:</a:t>
            </a:r>
            <a:endParaRPr sz="1200">
              <a:solidFill>
                <a:schemeClr val="dk1"/>
              </a:solidFill>
              <a:latin typeface="Calibri"/>
              <a:ea typeface="Calibri"/>
              <a:cs typeface="Calibri"/>
              <a:sym typeface="Calibri"/>
            </a:endParaRPr>
          </a:p>
          <a:p>
            <a:pPr marL="457200" lvl="0" indent="-304800" algn="l" rtl="0">
              <a:lnSpc>
                <a:spcPct val="100000"/>
              </a:lnSpc>
              <a:spcBef>
                <a:spcPts val="0"/>
              </a:spcBef>
              <a:spcAft>
                <a:spcPts val="0"/>
              </a:spcAft>
              <a:buClr>
                <a:schemeClr val="dk1"/>
              </a:buClr>
              <a:buSzPts val="1200"/>
              <a:buFont typeface="Calibri"/>
              <a:buChar char="-"/>
            </a:pPr>
            <a:r>
              <a:rPr lang="en" sz="1200" b="1">
                <a:solidFill>
                  <a:schemeClr val="dk1"/>
                </a:solidFill>
                <a:latin typeface="Calibri"/>
                <a:ea typeface="Calibri"/>
                <a:cs typeface="Calibri"/>
                <a:sym typeface="Calibri"/>
              </a:rPr>
              <a:t>Can</a:t>
            </a:r>
            <a:r>
              <a:rPr lang="en" sz="1200">
                <a:solidFill>
                  <a:schemeClr val="dk1"/>
                </a:solidFill>
                <a:latin typeface="Calibri"/>
                <a:ea typeface="Calibri"/>
                <a:cs typeface="Calibri"/>
                <a:sym typeface="Calibri"/>
              </a:rPr>
              <a:t> this software I'm writing be reusable by others? Including yourself!</a:t>
            </a:r>
            <a:endParaRPr sz="1200">
              <a:solidFill>
                <a:schemeClr val="dk1"/>
              </a:solidFill>
              <a:latin typeface="Calibri"/>
              <a:ea typeface="Calibri"/>
              <a:cs typeface="Calibri"/>
              <a:sym typeface="Calibri"/>
            </a:endParaRPr>
          </a:p>
          <a:p>
            <a:pPr marL="457200" lvl="0" indent="-30480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 related second question is </a:t>
            </a:r>
            <a:r>
              <a:rPr lang="en" sz="1200" b="1">
                <a:solidFill>
                  <a:schemeClr val="dk1"/>
                </a:solidFill>
                <a:latin typeface="Calibri"/>
                <a:ea typeface="Calibri"/>
                <a:cs typeface="Calibri"/>
                <a:sym typeface="Calibri"/>
              </a:rPr>
              <a:t>should</a:t>
            </a:r>
            <a:r>
              <a:rPr lang="en" sz="1200">
                <a:solidFill>
                  <a:schemeClr val="dk1"/>
                </a:solidFill>
                <a:latin typeface="Calibri"/>
                <a:ea typeface="Calibri"/>
                <a:cs typeface="Calibri"/>
                <a:sym typeface="Calibri"/>
              </a:rPr>
              <a:t> this software I'm writing be reusable by others?</a:t>
            </a:r>
            <a:endParaRPr sz="1200">
              <a:solidFill>
                <a:schemeClr val="dk1"/>
              </a:solidFill>
              <a:latin typeface="Calibri"/>
              <a:ea typeface="Calibri"/>
              <a:cs typeface="Calibri"/>
              <a:sym typeface="Calibri"/>
            </a:endParaRPr>
          </a:p>
          <a:p>
            <a:pPr marL="914400" lvl="1" indent="-30480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If it's a one-line simple script, maybe, maybe not</a:t>
            </a:r>
            <a:endParaRPr sz="1200">
              <a:solidFill>
                <a:schemeClr val="dk1"/>
              </a:solidFill>
              <a:latin typeface="Calibri"/>
              <a:ea typeface="Calibri"/>
              <a:cs typeface="Calibri"/>
              <a:sym typeface="Calibri"/>
            </a:endParaRPr>
          </a:p>
          <a:p>
            <a:pPr marL="914400" lvl="1" indent="-30480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At the other end of the spectrum, if it's integral to producing the results, then I'd say yes!</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 name="Google Shape;211;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Which brings us to another question … </a:t>
            </a:r>
            <a:r>
              <a:rPr lang="en">
                <a:solidFill>
                  <a:schemeClr val="dk1"/>
                </a:solidFill>
              </a:rPr>
              <a:t>at which point should you have considered how to engineer your software? At which point you cross a line between a proof of concept script that will never see the light of the day and something that may be of use to others.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Answer: ideally, before the project starts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But failing that, there's always something you can do now to improve the situation.</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If you have not planned and engineered your software - it is not too late to start now.</a:t>
            </a: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Why do you need to engineer software properly and from the get go? </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You often find that a group has been building on the same project for years, adding more complexity - then more follow up projects crop up that build on top of it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 research questions change - you want to be able to adapt quickly</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 design of a key algorithm needs changing, leading to a need to change the implementation</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 mistake is found during data analysis and a bug needs to be fixed pronto</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Other collaborators come on board an existing project - you need to include them in the software development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Someone wants to reproduce your results by running your software themselves - are they able to do that?</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 name="Google Shape;218;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Programmer and Software Engineer often used interchangeably.</a:t>
            </a:r>
            <a:endParaRPr/>
          </a:p>
          <a:p>
            <a:pPr marL="0" lvl="0" indent="0" algn="l" rtl="0">
              <a:lnSpc>
                <a:spcPct val="100000"/>
              </a:lnSpc>
              <a:spcBef>
                <a:spcPts val="0"/>
              </a:spcBef>
              <a:spcAft>
                <a:spcPts val="0"/>
              </a:spcAft>
              <a:buSzPts val="1100"/>
              <a:buNone/>
            </a:pPr>
            <a:r>
              <a:rPr lang="en"/>
              <a:t>They are not. As a novice to coding - you may start to program or code. On a more intermediate level - you start to engineer your code.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 name="Google Shape;22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200">
                <a:solidFill>
                  <a:schemeClr val="dk1"/>
                </a:solidFill>
                <a:latin typeface="Calibri"/>
                <a:ea typeface="Calibri"/>
                <a:cs typeface="Calibri"/>
                <a:sym typeface="Calibri"/>
              </a:rPr>
              <a:t>So this is who we're targeting the course at… Hopefully you should be able to see yourselves in this</a:t>
            </a:r>
            <a:endParaRPr sz="1200">
              <a:solidFill>
                <a:schemeClr val="dk1"/>
              </a:solidFill>
              <a:latin typeface="Calibri"/>
              <a:ea typeface="Calibri"/>
              <a:cs typeface="Calibri"/>
              <a:sym typeface="Calibri"/>
            </a:endParaRPr>
          </a:p>
          <a:p>
            <a:pPr marL="457200" lvl="0" indent="0" algn="l" rtl="0">
              <a:lnSpc>
                <a:spcPct val="100000"/>
              </a:lnSpc>
              <a:spcBef>
                <a:spcPts val="0"/>
              </a:spcBef>
              <a:spcAft>
                <a:spcPts val="0"/>
              </a:spcAft>
              <a:buNone/>
            </a:pP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 name="Google Shape;24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100">
                <a:solidFill>
                  <a:schemeClr val="dk1"/>
                </a:solidFill>
              </a:rPr>
              <a:t>So what is the story and what will you be doing in the first section? You have just joined a team that works on an existing software project. The projects is written in Python and studies and analyses inflammation in a group of patients that have been given a new treatment for arthritis in a medical trial. The software project is not finished and contains some bugs and tests that are failing. Over the course - you will work either individually or with your colleagues to develop more code and fix these errors.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 name="Google Shape;24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2218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 name="Google Shape;249;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1" name="Google Shape;261;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A quick point about the exercises…</a:t>
            </a:r>
            <a:endParaRPr/>
          </a:p>
          <a:p>
            <a:pPr marL="457200" lvl="0" indent="-298450" algn="l" rtl="0">
              <a:lnSpc>
                <a:spcPct val="100000"/>
              </a:lnSpc>
              <a:spcBef>
                <a:spcPts val="0"/>
              </a:spcBef>
              <a:spcAft>
                <a:spcPts val="0"/>
              </a:spcAft>
              <a:buSzPts val="1100"/>
              <a:buChar char="-"/>
            </a:pPr>
            <a:r>
              <a:rPr lang="en"/>
              <a:t>Please try to do them on your own, at least first</a:t>
            </a:r>
            <a:endParaRPr/>
          </a:p>
          <a:p>
            <a:pPr marL="457200" lvl="0" indent="-298450" algn="l" rtl="0">
              <a:lnSpc>
                <a:spcPct val="100000"/>
              </a:lnSpc>
              <a:spcBef>
                <a:spcPts val="0"/>
              </a:spcBef>
              <a:spcAft>
                <a:spcPts val="0"/>
              </a:spcAft>
              <a:buSzPts val="1100"/>
              <a:buChar char="-"/>
            </a:pPr>
            <a:r>
              <a:rPr lang="en"/>
              <a:t>Solutions are provided, but building an understanding is important, particularly in later stages</a:t>
            </a:r>
            <a:endParaRPr/>
          </a:p>
          <a:p>
            <a:pPr marL="457200" lvl="0" indent="-298450" algn="l" rtl="0">
              <a:lnSpc>
                <a:spcPct val="100000"/>
              </a:lnSpc>
              <a:spcBef>
                <a:spcPts val="0"/>
              </a:spcBef>
              <a:spcAft>
                <a:spcPts val="0"/>
              </a:spcAft>
              <a:buSzPts val="1100"/>
              <a:buChar char="-"/>
            </a:pPr>
            <a:r>
              <a:rPr lang="en"/>
              <a:t>Plus later stage exercises give you more scope to be creative with your solutions</a:t>
            </a:r>
            <a:endParaRPr/>
          </a:p>
          <a:p>
            <a:pPr marL="457200" lvl="0" indent="-298450" algn="l" rtl="0">
              <a:lnSpc>
                <a:spcPct val="100000"/>
              </a:lnSpc>
              <a:spcBef>
                <a:spcPts val="0"/>
              </a:spcBef>
              <a:spcAft>
                <a:spcPts val="0"/>
              </a:spcAft>
              <a:buSzPts val="1100"/>
              <a:buChar char="-"/>
            </a:pPr>
            <a:r>
              <a:rPr lang="en"/>
              <a:t>So be inventive! The later sections of the course get you to work in teams</a:t>
            </a:r>
            <a:endParaRPr/>
          </a:p>
          <a:p>
            <a:pPr marL="457200" lvl="0" indent="-298450" algn="l" rtl="0">
              <a:lnSpc>
                <a:spcPct val="100000"/>
              </a:lnSpc>
              <a:spcBef>
                <a:spcPts val="0"/>
              </a:spcBef>
              <a:spcAft>
                <a:spcPts val="0"/>
              </a:spcAft>
              <a:buSzPts val="1100"/>
              <a:buChar char="-"/>
            </a:pPr>
            <a:r>
              <a:rPr lang="en"/>
              <a:t>And will be partially about looking at other teams' code, so the more different the better! We do have a contrived software project to work on - so there may not be that many differences. </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 name="Google Shape;6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Your mileage may vary, but...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This is typically how a typical research software lifecycle is viewed</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Nice and tidy</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Obvious when you should transition to the next stage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It's great.</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And that's how it happens every time, right?</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7" name="Google Shape;267;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About the material or workshop operations?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Link to training material will be pasted in the chat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I’ll  introduce the first day material briefly now…</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 name="Google Shape;273;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endParaRPr sz="1050">
              <a:solidFill>
                <a:schemeClr val="dk1"/>
              </a:solidFill>
            </a:endParaRPr>
          </a:p>
          <a:p>
            <a:pPr marL="457200" lvl="0" indent="-295275" algn="l" rtl="0">
              <a:lnSpc>
                <a:spcPct val="115000"/>
              </a:lnSpc>
              <a:spcBef>
                <a:spcPts val="1200"/>
              </a:spcBef>
              <a:spcAft>
                <a:spcPts val="0"/>
              </a:spcAft>
              <a:buClr>
                <a:schemeClr val="dk1"/>
              </a:buClr>
              <a:buSzPts val="1050"/>
              <a:buChar char="●"/>
            </a:pPr>
            <a:r>
              <a:rPr lang="en" sz="1050">
                <a:solidFill>
                  <a:schemeClr val="dk1"/>
                </a:solidFill>
              </a:rPr>
              <a:t>In this section, you will </a:t>
            </a:r>
            <a:r>
              <a:rPr lang="en" sz="1050" err="1">
                <a:solidFill>
                  <a:schemeClr val="dk1"/>
                </a:solidFill>
              </a:rPr>
              <a:t>familiarise</a:t>
            </a:r>
            <a:r>
              <a:rPr lang="en" sz="1050">
                <a:solidFill>
                  <a:schemeClr val="dk1"/>
                </a:solidFill>
              </a:rPr>
              <a:t> yourself with the software project and learn the tools other members of the team are using. There is a number of tools that are used in conjunction for software development on this project and you need to set them all up on your machine and get used to using them all interchangeably as you would in a real-life team development setting.</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a:solidFill>
                  <a:schemeClr val="dk1"/>
                </a:solidFill>
              </a:rPr>
              <a:t>For the purpose of this course, we selected a number of free and open source tools </a:t>
            </a:r>
            <a:r>
              <a:rPr lang="en" sz="1050" b="1">
                <a:solidFill>
                  <a:schemeClr val="dk1"/>
                </a:solidFill>
              </a:rPr>
              <a:t>that we</a:t>
            </a:r>
            <a:r>
              <a:rPr lang="en" sz="1050">
                <a:solidFill>
                  <a:schemeClr val="dk1"/>
                </a:solidFill>
              </a:rPr>
              <a:t> </a:t>
            </a:r>
            <a:r>
              <a:rPr lang="en" sz="1050" b="1">
                <a:solidFill>
                  <a:srgbClr val="262626"/>
                </a:solidFill>
                <a:highlight>
                  <a:srgbClr val="FFFFFF"/>
                </a:highlight>
              </a:rPr>
              <a:t>believe make a difference</a:t>
            </a:r>
            <a:r>
              <a:rPr lang="en" sz="1050">
                <a:solidFill>
                  <a:schemeClr val="dk1"/>
                </a:solidFill>
              </a:rPr>
              <a:t>:</a:t>
            </a:r>
            <a:endParaRPr sz="1050">
              <a:solidFill>
                <a:schemeClr val="dk1"/>
              </a:solidFill>
            </a:endParaRPr>
          </a:p>
          <a:p>
            <a:pPr marL="914400" lvl="1" indent="-295275" algn="l" rtl="0">
              <a:lnSpc>
                <a:spcPct val="115000"/>
              </a:lnSpc>
              <a:spcBef>
                <a:spcPts val="0"/>
              </a:spcBef>
              <a:spcAft>
                <a:spcPts val="0"/>
              </a:spcAft>
              <a:buClr>
                <a:schemeClr val="dk1"/>
              </a:buClr>
              <a:buSzPts val="1050"/>
              <a:buChar char="○"/>
            </a:pPr>
            <a:r>
              <a:rPr lang="en" sz="1050" b="1">
                <a:solidFill>
                  <a:schemeClr val="dk1"/>
                </a:solidFill>
              </a:rPr>
              <a:t>Command line</a:t>
            </a:r>
            <a:r>
              <a:rPr lang="en" sz="1050">
                <a:solidFill>
                  <a:schemeClr val="dk1"/>
                </a:solidFill>
              </a:rPr>
              <a:t> </a:t>
            </a:r>
            <a:r>
              <a:rPr lang="en" sz="1050" b="1">
                <a:solidFill>
                  <a:schemeClr val="dk1"/>
                </a:solidFill>
              </a:rPr>
              <a:t>tools</a:t>
            </a:r>
            <a:r>
              <a:rPr lang="en" sz="1050">
                <a:solidFill>
                  <a:schemeClr val="dk1"/>
                </a:solidFill>
              </a:rPr>
              <a:t> to run the code, install dependencies and set up a virtual development environment </a:t>
            </a:r>
            <a:endParaRPr sz="1050">
              <a:solidFill>
                <a:schemeClr val="dk1"/>
              </a:solidFill>
            </a:endParaRPr>
          </a:p>
          <a:p>
            <a:pPr marL="914400" lvl="1" indent="-295275" algn="l" rtl="0">
              <a:lnSpc>
                <a:spcPct val="115000"/>
              </a:lnSpc>
              <a:spcBef>
                <a:spcPts val="0"/>
              </a:spcBef>
              <a:spcAft>
                <a:spcPts val="0"/>
              </a:spcAft>
              <a:buClr>
                <a:schemeClr val="dk1"/>
              </a:buClr>
              <a:buSzPts val="1050"/>
              <a:buChar char="○"/>
            </a:pPr>
            <a:r>
              <a:rPr lang="en" sz="1050" b="1">
                <a:solidFill>
                  <a:schemeClr val="dk1"/>
                </a:solidFill>
              </a:rPr>
              <a:t>IDE PyCharm</a:t>
            </a:r>
            <a:r>
              <a:rPr lang="en" sz="1050">
                <a:solidFill>
                  <a:schemeClr val="dk1"/>
                </a:solidFill>
              </a:rPr>
              <a:t> - a rich software development environment for developing, testing and debugging code. </a:t>
            </a:r>
            <a:endParaRPr sz="1050">
              <a:solidFill>
                <a:schemeClr val="dk1"/>
              </a:solidFill>
            </a:endParaRPr>
          </a:p>
          <a:p>
            <a:pPr marL="914400" lvl="1" indent="-295275" algn="l" rtl="0">
              <a:lnSpc>
                <a:spcPct val="115000"/>
              </a:lnSpc>
              <a:spcBef>
                <a:spcPts val="0"/>
              </a:spcBef>
              <a:spcAft>
                <a:spcPts val="0"/>
              </a:spcAft>
              <a:buClr>
                <a:schemeClr val="dk1"/>
              </a:buClr>
              <a:buSzPts val="1050"/>
              <a:buChar char="○"/>
            </a:pPr>
            <a:r>
              <a:rPr lang="en" sz="1050" b="1">
                <a:solidFill>
                  <a:schemeClr val="dk1"/>
                </a:solidFill>
              </a:rPr>
              <a:t>Git</a:t>
            </a:r>
            <a:r>
              <a:rPr lang="en" sz="1050">
                <a:solidFill>
                  <a:schemeClr val="dk1"/>
                </a:solidFill>
              </a:rPr>
              <a:t> to version control our code and </a:t>
            </a:r>
            <a:r>
              <a:rPr lang="en" sz="1050" b="1">
                <a:solidFill>
                  <a:schemeClr val="dk1"/>
                </a:solidFill>
              </a:rPr>
              <a:t>GitHub</a:t>
            </a:r>
            <a:r>
              <a:rPr lang="en" sz="1050">
                <a:solidFill>
                  <a:schemeClr val="dk1"/>
                </a:solidFill>
              </a:rPr>
              <a:t> to share it with the team and manage issues, communications and our software as a project</a:t>
            </a:r>
            <a:endParaRPr sz="1050" b="1">
              <a:solidFill>
                <a:schemeClr val="dk1"/>
              </a:solidFill>
            </a:endParaRPr>
          </a:p>
          <a:p>
            <a:pPr marL="457200" lvl="0" indent="-295275" algn="l" rtl="0">
              <a:lnSpc>
                <a:spcPct val="115000"/>
              </a:lnSpc>
              <a:spcBef>
                <a:spcPts val="1200"/>
              </a:spcBef>
              <a:spcAft>
                <a:spcPts val="0"/>
              </a:spcAft>
              <a:buClr>
                <a:schemeClr val="dk1"/>
              </a:buClr>
              <a:buSzPts val="1050"/>
              <a:buChar char="●"/>
            </a:pPr>
            <a:r>
              <a:rPr lang="en" sz="1050">
                <a:solidFill>
                  <a:schemeClr val="dk1"/>
                </a:solidFill>
              </a:rPr>
              <a:t>These tools are certainly not mandated in practice - you will often in practice have a choice of different similar tools - however for the purpose of this course we had to make a choice and hope that the knowledge you pick on here is transferable to other similar tools you may use in future. </a:t>
            </a:r>
            <a:endParaRPr sz="1050">
              <a:solidFill>
                <a:srgbClr val="262626"/>
              </a:solidFill>
              <a:highlight>
                <a:srgbClr val="FFFFFF"/>
              </a:highlight>
            </a:endParaRPr>
          </a:p>
          <a:p>
            <a:pPr marL="457200" lvl="0" indent="-295275" algn="l" rtl="0">
              <a:lnSpc>
                <a:spcPct val="115000"/>
              </a:lnSpc>
              <a:spcBef>
                <a:spcPts val="0"/>
              </a:spcBef>
              <a:spcAft>
                <a:spcPts val="0"/>
              </a:spcAft>
              <a:buClr>
                <a:srgbClr val="262626"/>
              </a:buClr>
              <a:buSzPts val="1050"/>
              <a:buChar char="●"/>
            </a:pPr>
            <a:r>
              <a:rPr lang="en" sz="1050" b="1">
                <a:solidFill>
                  <a:srgbClr val="262626"/>
                </a:solidFill>
              </a:rPr>
              <a:t>Key message</a:t>
            </a:r>
            <a:endParaRPr sz="1050" b="1">
              <a:solidFill>
                <a:srgbClr val="262626"/>
              </a:solidFill>
            </a:endParaRPr>
          </a:p>
          <a:p>
            <a:pPr marL="914400" lvl="1" indent="-295275" algn="l" rtl="0">
              <a:lnSpc>
                <a:spcPct val="115000"/>
              </a:lnSpc>
              <a:spcBef>
                <a:spcPts val="0"/>
              </a:spcBef>
              <a:spcAft>
                <a:spcPts val="0"/>
              </a:spcAft>
              <a:buClr>
                <a:srgbClr val="262626"/>
              </a:buClr>
              <a:buSzPts val="1050"/>
              <a:buChar char="○"/>
            </a:pPr>
            <a:r>
              <a:rPr lang="en" sz="1050">
                <a:solidFill>
                  <a:srgbClr val="262626"/>
                </a:solidFill>
              </a:rPr>
              <a:t>In order to develop (write, test, debug, backup) code efficiently, you need to use a number of different tools interchangeably </a:t>
            </a:r>
            <a:endParaRPr sz="1050">
              <a:solidFill>
                <a:srgbClr val="262626"/>
              </a:solidFill>
            </a:endParaRPr>
          </a:p>
          <a:p>
            <a:pPr marL="914400" lvl="1" indent="-295275" algn="l" rtl="0">
              <a:lnSpc>
                <a:spcPct val="115000"/>
              </a:lnSpc>
              <a:spcBef>
                <a:spcPts val="0"/>
              </a:spcBef>
              <a:spcAft>
                <a:spcPts val="0"/>
              </a:spcAft>
              <a:buClr>
                <a:srgbClr val="262626"/>
              </a:buClr>
              <a:buSzPts val="1050"/>
              <a:buChar char="○"/>
            </a:pPr>
            <a:r>
              <a:rPr lang="en" sz="1050">
                <a:solidFill>
                  <a:srgbClr val="262626"/>
                </a:solidFill>
                <a:highlight>
                  <a:srgbClr val="FFFFFF"/>
                </a:highlight>
              </a:rPr>
              <a:t>Which tool is right for you which depends on personal preference or what the community you belong to is using - we only try to cover transferable concepts here</a:t>
            </a:r>
            <a:endParaRPr sz="1050">
              <a:solidFill>
                <a:srgbClr val="262626"/>
              </a:solidFill>
              <a:highlight>
                <a:srgbClr val="FFFF00"/>
              </a:highlight>
            </a:endParaRPr>
          </a:p>
          <a:p>
            <a:pPr marL="0" lvl="0" indent="0" algn="l" rtl="0">
              <a:lnSpc>
                <a:spcPct val="115000"/>
              </a:lnSpc>
              <a:spcBef>
                <a:spcPts val="1200"/>
              </a:spcBef>
              <a:spcAft>
                <a:spcPts val="0"/>
              </a:spcAft>
              <a:buClr>
                <a:schemeClr val="dk1"/>
              </a:buClr>
              <a:buSzPts val="1100"/>
              <a:buFont typeface="Arial"/>
              <a:buNone/>
            </a:pPr>
            <a:r>
              <a:rPr lang="en" sz="1050" b="1">
                <a:solidFill>
                  <a:srgbClr val="1A1A26"/>
                </a:solidFill>
              </a:rPr>
              <a:t>Link to materials:</a:t>
            </a:r>
            <a:r>
              <a:rPr lang="en" sz="1050" b="1">
                <a:solidFill>
                  <a:srgbClr val="1A1A26"/>
                </a:solidFill>
                <a:uFill>
                  <a:noFill/>
                </a:uFill>
                <a:hlinkClick r:id="rId3">
                  <a:extLst>
                    <a:ext uri="{A12FA001-AC4F-418D-AE19-62706E023703}">
                      <ahyp:hlinkClr xmlns:ahyp="http://schemas.microsoft.com/office/drawing/2018/hyperlinkcolor" val="tx"/>
                    </a:ext>
                  </a:extLst>
                </a:hlinkClick>
              </a:rPr>
              <a:t> </a:t>
            </a:r>
            <a:r>
              <a:rPr lang="en" sz="1050" b="1" u="sng">
                <a:solidFill>
                  <a:schemeClr val="hlink"/>
                </a:solidFill>
                <a:hlinkClick r:id="rId4"/>
              </a:rPr>
              <a:t>https://softwaresaved.github.io/az-intermediate-software-skills-course/index.html</a:t>
            </a:r>
            <a:r>
              <a:rPr lang="en" sz="1050" b="1" u="sng">
                <a:solidFill>
                  <a:srgbClr val="103CC0"/>
                </a:solidFill>
              </a:rPr>
              <a:t> </a:t>
            </a:r>
            <a:endParaRPr sz="1050" b="1" u="sng">
              <a:solidFill>
                <a:srgbClr val="103CC0"/>
              </a:solidFill>
            </a:endParaRPr>
          </a:p>
          <a:p>
            <a:pPr marL="0" lvl="0" indent="0" algn="l" rtl="0">
              <a:lnSpc>
                <a:spcPct val="115000"/>
              </a:lnSpc>
              <a:spcBef>
                <a:spcPts val="1200"/>
              </a:spcBef>
              <a:spcAft>
                <a:spcPts val="0"/>
              </a:spcAft>
              <a:buClr>
                <a:schemeClr val="dk1"/>
              </a:buClr>
              <a:buSzPts val="1100"/>
              <a:buFont typeface="Arial"/>
              <a:buNone/>
            </a:pPr>
            <a:r>
              <a:rPr lang="en" sz="1050">
                <a:solidFill>
                  <a:schemeClr val="dk1"/>
                </a:solidFill>
              </a:rPr>
              <a:t>Poll for software we needed to install: </a:t>
            </a:r>
            <a:endParaRPr sz="1050">
              <a:solidFill>
                <a:schemeClr val="dk1"/>
              </a:solidFill>
            </a:endParaRPr>
          </a:p>
          <a:p>
            <a:pPr marL="457200" lvl="0" indent="-295275" algn="l" rtl="0">
              <a:lnSpc>
                <a:spcPct val="115000"/>
              </a:lnSpc>
              <a:spcBef>
                <a:spcPts val="1200"/>
              </a:spcBef>
              <a:spcAft>
                <a:spcPts val="0"/>
              </a:spcAft>
              <a:buClr>
                <a:schemeClr val="dk1"/>
              </a:buClr>
              <a:buSzPts val="1050"/>
              <a:buChar char="-"/>
            </a:pPr>
            <a:r>
              <a:rPr lang="en" sz="1050">
                <a:solidFill>
                  <a:schemeClr val="dk1"/>
                </a:solidFill>
              </a:rPr>
              <a:t>Git Bash/Command line</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a:solidFill>
                  <a:schemeClr val="dk1"/>
                </a:solidFill>
              </a:rPr>
              <a:t>Python</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a:solidFill>
                  <a:schemeClr val="dk1"/>
                </a:solidFill>
              </a:rPr>
              <a:t>GitHub accounts</a:t>
            </a:r>
            <a:endParaRPr sz="1050">
              <a:solidFill>
                <a:schemeClr val="dk1"/>
              </a:solidFill>
            </a:endParaRPr>
          </a:p>
          <a:p>
            <a:pPr marL="457200" lvl="0" indent="-295275" algn="l" rtl="0">
              <a:lnSpc>
                <a:spcPct val="115000"/>
              </a:lnSpc>
              <a:spcBef>
                <a:spcPts val="0"/>
              </a:spcBef>
              <a:spcAft>
                <a:spcPts val="0"/>
              </a:spcAft>
              <a:buClr>
                <a:schemeClr val="lt1"/>
              </a:buClr>
              <a:buSzPts val="1050"/>
              <a:buChar char="-"/>
            </a:pPr>
            <a:r>
              <a:rPr lang="en" sz="1050">
                <a:solidFill>
                  <a:schemeClr val="lt1"/>
                </a:solidFill>
              </a:rPr>
              <a:t>Python</a:t>
            </a:r>
            <a:endParaRPr sz="1050">
              <a:solidFill>
                <a:schemeClr val="lt1"/>
              </a:solidFill>
            </a:endParaRPr>
          </a:p>
          <a:p>
            <a:pPr marL="457200" lvl="0" indent="-295275" algn="l" rtl="0">
              <a:lnSpc>
                <a:spcPct val="115000"/>
              </a:lnSpc>
              <a:spcBef>
                <a:spcPts val="0"/>
              </a:spcBef>
              <a:spcAft>
                <a:spcPts val="0"/>
              </a:spcAft>
              <a:buClr>
                <a:schemeClr val="lt1"/>
              </a:buClr>
              <a:buSzPts val="1050"/>
              <a:buChar char="-"/>
            </a:pPr>
            <a:r>
              <a:rPr lang="en" sz="1050" err="1">
                <a:solidFill>
                  <a:schemeClr val="lt1"/>
                </a:solidFill>
              </a:rPr>
              <a:t>oll</a:t>
            </a:r>
            <a:endParaRPr sz="1050" b="1" u="sng">
              <a:solidFill>
                <a:schemeClr val="lt1"/>
              </a:solidFill>
            </a:endParaRPr>
          </a:p>
          <a:p>
            <a:pPr marL="0" lvl="0" indent="0" algn="l" rtl="0">
              <a:lnSpc>
                <a:spcPct val="115000"/>
              </a:lnSpc>
              <a:spcBef>
                <a:spcPts val="1200"/>
              </a:spcBef>
              <a:spcAft>
                <a:spcPts val="0"/>
              </a:spcAft>
              <a:buClr>
                <a:schemeClr val="dk1"/>
              </a:buClr>
              <a:buSzPts val="1100"/>
              <a:buFont typeface="Arial"/>
              <a:buNone/>
            </a:pPr>
            <a:endParaRPr sz="1050" b="1" u="sng">
              <a:solidFill>
                <a:srgbClr val="103CC0"/>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5b3d0933d0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5b3d0933d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 name="Google Shape;286;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[Any questions or issues from last week’s material?]</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Last week we looked at setting up a development environment</a:t>
            </a:r>
            <a:endParaRPr/>
          </a:p>
          <a:p>
            <a:pPr marL="457200" lvl="0" indent="-298450" algn="l" rtl="0">
              <a:lnSpc>
                <a:spcPct val="100000"/>
              </a:lnSpc>
              <a:spcBef>
                <a:spcPts val="0"/>
              </a:spcBef>
              <a:spcAft>
                <a:spcPts val="0"/>
              </a:spcAft>
              <a:buSzPts val="1100"/>
              <a:buChar char="-"/>
            </a:pPr>
            <a:r>
              <a:rPr lang="en"/>
              <a:t>In particular, how we can use some commonly used tools to do this</a:t>
            </a:r>
            <a:endParaRPr/>
          </a:p>
          <a:p>
            <a:pPr marL="457200" lvl="0" indent="-298450" algn="l" rtl="0">
              <a:lnSpc>
                <a:spcPct val="100000"/>
              </a:lnSpc>
              <a:spcBef>
                <a:spcPts val="0"/>
              </a:spcBef>
              <a:spcAft>
                <a:spcPts val="0"/>
              </a:spcAft>
              <a:buSzPts val="1100"/>
              <a:buChar char="-"/>
            </a:pPr>
            <a:r>
              <a:rPr lang="en"/>
              <a:t>With the command line we set up a virtual environment for our project</a:t>
            </a:r>
            <a:endParaRPr/>
          </a:p>
          <a:p>
            <a:pPr marL="457200" lvl="0" indent="-298450" algn="l" rtl="0">
              <a:lnSpc>
                <a:spcPct val="100000"/>
              </a:lnSpc>
              <a:spcBef>
                <a:spcPts val="0"/>
              </a:spcBef>
              <a:spcAft>
                <a:spcPts val="0"/>
              </a:spcAft>
              <a:buSzPts val="1100"/>
              <a:buChar char="-"/>
            </a:pPr>
            <a:r>
              <a:rPr lang="en"/>
              <a:t>And used feature branch workflow to organise how we develop our codebase</a:t>
            </a:r>
            <a:endParaRPr/>
          </a:p>
          <a:p>
            <a:pPr marL="457200" lvl="0" indent="-298450" algn="l" rtl="0">
              <a:lnSpc>
                <a:spcPct val="100000"/>
              </a:lnSpc>
              <a:spcBef>
                <a:spcPts val="0"/>
              </a:spcBef>
              <a:spcAft>
                <a:spcPts val="0"/>
              </a:spcAft>
              <a:buSzPts val="1100"/>
              <a:buChar char="-"/>
            </a:pPr>
            <a:r>
              <a:rPr lang="en"/>
              <a:t>We also looked at PyCharm, and how its features can help us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Today is about seeing what tools can help us verify that our software is - in some way - correct</a:t>
            </a:r>
            <a:endParaRPr/>
          </a:p>
          <a:p>
            <a:pPr marL="0" lvl="0" indent="0" algn="l" rtl="0">
              <a:lnSpc>
                <a:spcPct val="100000"/>
              </a:lnSpc>
              <a:spcBef>
                <a:spcPts val="0"/>
              </a:spcBef>
              <a:spcAft>
                <a:spcPts val="0"/>
              </a:spcAft>
              <a:buSzPts val="1100"/>
              <a:buNone/>
            </a:pPr>
            <a:r>
              <a:rPr lang="en"/>
              <a:t>And works the way we expect it to</a:t>
            </a:r>
            <a:endParaRPr/>
          </a:p>
          <a:p>
            <a:pPr marL="457200" lvl="0" indent="-298450" algn="l" rtl="0">
              <a:lnSpc>
                <a:spcPct val="100000"/>
              </a:lnSpc>
              <a:spcBef>
                <a:spcPts val="0"/>
              </a:spcBef>
              <a:spcAft>
                <a:spcPts val="0"/>
              </a:spcAft>
              <a:buSzPts val="1100"/>
              <a:buChar char="-"/>
            </a:pPr>
            <a:r>
              <a:rPr lang="en"/>
              <a:t>We'll we looking at unit testing as one established way to do this automatically,</a:t>
            </a:r>
            <a:endParaRPr/>
          </a:p>
          <a:p>
            <a:pPr marL="457200" lvl="0" indent="-298450" algn="l" rtl="0">
              <a:lnSpc>
                <a:spcPct val="100000"/>
              </a:lnSpc>
              <a:spcBef>
                <a:spcPts val="0"/>
              </a:spcBef>
              <a:spcAft>
                <a:spcPts val="0"/>
              </a:spcAft>
              <a:buSzPts val="1100"/>
              <a:buChar char="-"/>
            </a:pPr>
            <a:r>
              <a:rPr lang="en"/>
              <a:t>Writing some tests using the pytest unit test framework, and running them to check our code's behaviour</a:t>
            </a:r>
            <a:endParaRPr/>
          </a:p>
          <a:p>
            <a:pPr marL="457200" lvl="0" indent="-298450" algn="l" rtl="0">
              <a:lnSpc>
                <a:spcPct val="100000"/>
              </a:lnSpc>
              <a:spcBef>
                <a:spcPts val="0"/>
              </a:spcBef>
              <a:spcAft>
                <a:spcPts val="0"/>
              </a:spcAft>
              <a:buSzPts val="1100"/>
              <a:buChar char="-"/>
            </a:pPr>
            <a:r>
              <a:rPr lang="en"/>
              <a:t>We'll also be looking at ways we can scale up and further automate our unit testing,</a:t>
            </a:r>
            <a:endParaRPr/>
          </a:p>
          <a:p>
            <a:pPr marL="457200" lvl="0" indent="-298450" algn="l" rtl="0">
              <a:lnSpc>
                <a:spcPct val="100000"/>
              </a:lnSpc>
              <a:spcBef>
                <a:spcPts val="0"/>
              </a:spcBef>
              <a:spcAft>
                <a:spcPts val="0"/>
              </a:spcAft>
              <a:buSzPts val="1100"/>
              <a:buChar char="-"/>
            </a:pPr>
            <a:r>
              <a:rPr lang="en"/>
              <a:t>Using parameterisation to reuse unit test code with different sets of test data</a:t>
            </a:r>
            <a:endParaRPr/>
          </a:p>
          <a:p>
            <a:pPr marL="457200" lvl="0" indent="-298450" algn="l" rtl="0">
              <a:lnSpc>
                <a:spcPct val="100000"/>
              </a:lnSpc>
              <a:spcBef>
                <a:spcPts val="0"/>
              </a:spcBef>
              <a:spcAft>
                <a:spcPts val="0"/>
              </a:spcAft>
              <a:buSzPts val="1100"/>
              <a:buChar char="-"/>
            </a:pPr>
            <a:r>
              <a:rPr lang="en"/>
              <a:t>And GitHub's continuous integration features to automatically run our tests on our code repo for us</a:t>
            </a:r>
            <a:endParaRPr/>
          </a:p>
          <a:p>
            <a:pPr marL="457200" lvl="0" indent="-298450" algn="l" rtl="0">
              <a:lnSpc>
                <a:spcPct val="100000"/>
              </a:lnSpc>
              <a:spcBef>
                <a:spcPts val="0"/>
              </a:spcBef>
              <a:spcAft>
                <a:spcPts val="0"/>
              </a:spcAft>
              <a:buSzPts val="1100"/>
              <a:buChar char="-"/>
            </a:pPr>
            <a:r>
              <a:rPr lang="en"/>
              <a:t>We'll also be looking at how we can use PyCharm's code debugger to check the behaviour of our code as it runs</a:t>
            </a:r>
            <a:endParaRPr/>
          </a:p>
          <a:p>
            <a:pPr marL="457200" lvl="0" indent="-298450" algn="l" rtl="0">
              <a:lnSpc>
                <a:spcPct val="100000"/>
              </a:lnSpc>
              <a:spcBef>
                <a:spcPts val="0"/>
              </a:spcBef>
              <a:spcAft>
                <a:spcPts val="0"/>
              </a:spcAft>
              <a:buSzPts val="1100"/>
              <a:buChar char="-"/>
            </a:pPr>
            <a:r>
              <a:rPr lang="en"/>
              <a:t>To help us identify a bug and fix it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Overall, I'd say a key message is that as responsible researchers it's a good idea to be able to demonstrably show that our code produces correct results</a:t>
            </a:r>
            <a:endParaRPr/>
          </a:p>
          <a:p>
            <a:pPr marL="457200" lvl="0" indent="-298450" algn="l" rtl="0">
              <a:lnSpc>
                <a:spcPct val="100000"/>
              </a:lnSpc>
              <a:spcBef>
                <a:spcPts val="0"/>
              </a:spcBef>
              <a:spcAft>
                <a:spcPts val="0"/>
              </a:spcAft>
              <a:buSzPts val="1100"/>
              <a:buChar char="-"/>
            </a:pPr>
            <a:r>
              <a:rPr lang="en"/>
              <a:t>At the Institute we've worked with many researchers, some of whom could not categorically say how or sometimes even why - their software's results were correct (were they even correct??)</a:t>
            </a:r>
            <a:endParaRPr/>
          </a:p>
          <a:p>
            <a:pPr marL="457200" lvl="0" indent="-298450" algn="l" rtl="0">
              <a:lnSpc>
                <a:spcPct val="100000"/>
              </a:lnSpc>
              <a:spcBef>
                <a:spcPts val="0"/>
              </a:spcBef>
              <a:spcAft>
                <a:spcPts val="0"/>
              </a:spcAft>
              <a:buSzPts val="1100"/>
              <a:buChar char="-"/>
            </a:pPr>
            <a:r>
              <a:rPr lang="en"/>
              <a:t>Unit testing is one approach that can help us here</a:t>
            </a:r>
            <a:endParaRPr/>
          </a:p>
          <a:p>
            <a:pPr marL="457200" lvl="0" indent="-298450" algn="l" rtl="0">
              <a:lnSpc>
                <a:spcPct val="100000"/>
              </a:lnSpc>
              <a:spcBef>
                <a:spcPts val="0"/>
              </a:spcBef>
              <a:spcAft>
                <a:spcPts val="0"/>
              </a:spcAft>
              <a:buSzPts val="1100"/>
              <a:buChar char="-"/>
            </a:pPr>
            <a:r>
              <a:rPr lang="en"/>
              <a:t>And that unit testing - in the long run - can save us development time if used correctly</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
              <a:t>Any questions before we begin?</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3" name="Google Shape;293;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50">
                <a:solidFill>
                  <a:srgbClr val="333333"/>
                </a:solidFill>
                <a:highlight>
                  <a:srgbClr val="FFFFFF"/>
                </a:highlight>
              </a:rPr>
              <a:t>The terms </a:t>
            </a:r>
            <a:r>
              <a:rPr lang="en" sz="1050" i="1">
                <a:solidFill>
                  <a:srgbClr val="333333"/>
                </a:solidFill>
                <a:highlight>
                  <a:srgbClr val="FFFFFF"/>
                </a:highlight>
              </a:rPr>
              <a:t>programming</a:t>
            </a:r>
            <a:r>
              <a:rPr lang="en" sz="1050">
                <a:solidFill>
                  <a:srgbClr val="333333"/>
                </a:solidFill>
                <a:highlight>
                  <a:srgbClr val="FFFFFF"/>
                </a:highlight>
              </a:rPr>
              <a:t> (or even </a:t>
            </a:r>
            <a:r>
              <a:rPr lang="en" sz="1050" i="1">
                <a:solidFill>
                  <a:srgbClr val="333333"/>
                </a:solidFill>
                <a:highlight>
                  <a:srgbClr val="FFFFFF"/>
                </a:highlight>
              </a:rPr>
              <a:t>coding</a:t>
            </a:r>
            <a:r>
              <a:rPr lang="en" sz="1050">
                <a:solidFill>
                  <a:srgbClr val="333333"/>
                </a:solidFill>
                <a:highlight>
                  <a:srgbClr val="FFFFFF"/>
                </a:highlight>
              </a:rPr>
              <a:t>) and </a:t>
            </a:r>
            <a:r>
              <a:rPr lang="en" sz="1050" i="1">
                <a:solidFill>
                  <a:srgbClr val="333333"/>
                </a:solidFill>
                <a:highlight>
                  <a:srgbClr val="FFFFFF"/>
                </a:highlight>
              </a:rPr>
              <a:t>software engineering</a:t>
            </a:r>
            <a:r>
              <a:rPr lang="en" sz="1050">
                <a:solidFill>
                  <a:srgbClr val="333333"/>
                </a:solidFill>
                <a:highlight>
                  <a:srgbClr val="FFFFFF"/>
                </a:highlight>
              </a:rPr>
              <a:t> are often used interchangeably. They are not. Someone who is engineering software takes a wider view:</a:t>
            </a:r>
            <a:endParaRPr sz="1050">
              <a:solidFill>
                <a:srgbClr val="333333"/>
              </a:solidFill>
              <a:highlight>
                <a:srgbClr val="FFFFFF"/>
              </a:highlight>
            </a:endParaRPr>
          </a:p>
          <a:p>
            <a:pPr marL="457200" lvl="0" indent="-295275" algn="l" rtl="0">
              <a:lnSpc>
                <a:spcPct val="115000"/>
              </a:lnSpc>
              <a:spcBef>
                <a:spcPts val="800"/>
              </a:spcBef>
              <a:spcAft>
                <a:spcPts val="0"/>
              </a:spcAft>
              <a:buClr>
                <a:srgbClr val="333333"/>
              </a:buClr>
              <a:buSzPts val="1050"/>
              <a:buChar char="●"/>
            </a:pPr>
            <a:r>
              <a:rPr lang="en" sz="1050">
                <a:solidFill>
                  <a:srgbClr val="333333"/>
                </a:solidFill>
                <a:highlight>
                  <a:srgbClr val="FFFFFF"/>
                </a:highlight>
              </a:rPr>
              <a:t>The </a:t>
            </a:r>
            <a:r>
              <a:rPr lang="en" sz="1050" i="1">
                <a:solidFill>
                  <a:srgbClr val="333333"/>
                </a:solidFill>
                <a:highlight>
                  <a:srgbClr val="FFFFFF"/>
                </a:highlight>
              </a:rPr>
              <a:t>lifecycle</a:t>
            </a:r>
            <a:r>
              <a:rPr lang="en" sz="1050">
                <a:solidFill>
                  <a:srgbClr val="333333"/>
                </a:solidFill>
                <a:highlight>
                  <a:srgbClr val="FFFFFF"/>
                </a:highlight>
              </a:rPr>
              <a:t> of software: from understanding what is needed, to writing the software and using/releasing it, to what happens afterwards.</a:t>
            </a:r>
            <a:endParaRPr sz="1050">
              <a:solidFill>
                <a:srgbClr val="333333"/>
              </a:solidFill>
              <a:highlight>
                <a:srgbClr val="FFFFFF"/>
              </a:highlight>
            </a:endParaRPr>
          </a:p>
          <a:p>
            <a:pPr marL="457200" lvl="0" indent="-295275" algn="l" rtl="0">
              <a:lnSpc>
                <a:spcPct val="115000"/>
              </a:lnSpc>
              <a:spcBef>
                <a:spcPts val="0"/>
              </a:spcBef>
              <a:spcAft>
                <a:spcPts val="0"/>
              </a:spcAft>
              <a:buClr>
                <a:srgbClr val="333333"/>
              </a:buClr>
              <a:buSzPts val="1050"/>
              <a:buChar char="●"/>
            </a:pPr>
            <a:r>
              <a:rPr lang="en" sz="1050">
                <a:solidFill>
                  <a:srgbClr val="333333"/>
                </a:solidFill>
                <a:highlight>
                  <a:srgbClr val="FFFFFF"/>
                </a:highlight>
              </a:rPr>
              <a:t>Who will (or may) be involved: software is written for </a:t>
            </a:r>
            <a:r>
              <a:rPr lang="en" sz="1050" i="1">
                <a:solidFill>
                  <a:srgbClr val="333333"/>
                </a:solidFill>
                <a:highlight>
                  <a:srgbClr val="FFFFFF"/>
                </a:highlight>
              </a:rPr>
              <a:t>stakeholders</a:t>
            </a:r>
            <a:r>
              <a:rPr lang="en" sz="1050">
                <a:solidFill>
                  <a:srgbClr val="333333"/>
                </a:solidFill>
                <a:highlight>
                  <a:srgbClr val="FFFFFF"/>
                </a:highlight>
              </a:rPr>
              <a:t>. This may only be the researcher initially, but there is an understanding that others may become involved later (even if that isn’t evident yet). A good rule of thumb is to always assume that code will be read and used by others later on, which includes yourself!</a:t>
            </a:r>
            <a:endParaRPr sz="1050">
              <a:solidFill>
                <a:srgbClr val="333333"/>
              </a:solidFill>
              <a:highlight>
                <a:srgbClr val="FFFFFF"/>
              </a:highlight>
            </a:endParaRPr>
          </a:p>
          <a:p>
            <a:pPr marL="457200" lvl="0" indent="-295275" algn="l" rtl="0">
              <a:lnSpc>
                <a:spcPct val="115000"/>
              </a:lnSpc>
              <a:spcBef>
                <a:spcPts val="0"/>
              </a:spcBef>
              <a:spcAft>
                <a:spcPts val="0"/>
              </a:spcAft>
              <a:buClr>
                <a:srgbClr val="333333"/>
              </a:buClr>
              <a:buSzPts val="1050"/>
              <a:buChar char="●"/>
            </a:pPr>
            <a:r>
              <a:rPr lang="en" sz="1050">
                <a:solidFill>
                  <a:srgbClr val="333333"/>
                </a:solidFill>
                <a:highlight>
                  <a:srgbClr val="FFFFFF"/>
                </a:highlight>
              </a:rPr>
              <a:t>Software (or code) is an asset: software inherently contains value - for example, in terms of what it can do, the lessons learned throughout its development, and as an implementation of a research approach (i.e. a particular research algorithm, process, or technical approach).</a:t>
            </a:r>
            <a:endParaRPr sz="1050">
              <a:solidFill>
                <a:srgbClr val="333333"/>
              </a:solidFill>
              <a:highlight>
                <a:srgbClr val="FFFFFF"/>
              </a:highlight>
            </a:endParaRPr>
          </a:p>
          <a:p>
            <a:pPr marL="457200" lvl="0" indent="-295275" algn="l" rtl="0">
              <a:lnSpc>
                <a:spcPct val="115000"/>
              </a:lnSpc>
              <a:spcBef>
                <a:spcPts val="0"/>
              </a:spcBef>
              <a:spcAft>
                <a:spcPts val="0"/>
              </a:spcAft>
              <a:buClr>
                <a:srgbClr val="333333"/>
              </a:buClr>
              <a:buSzPts val="1050"/>
              <a:buChar char="●"/>
            </a:pPr>
            <a:r>
              <a:rPr lang="en" sz="1050">
                <a:solidFill>
                  <a:srgbClr val="333333"/>
                </a:solidFill>
                <a:highlight>
                  <a:srgbClr val="FFFFFF"/>
                </a:highlight>
              </a:rPr>
              <a:t>As an asset, it could be reused: again, it may not be evident initially that the software will have use beyond its initial purpose or project, but there is an assumption that the software - or even just a part of it - could be reused in the future.</a:t>
            </a:r>
            <a:endParaRPr sz="1050">
              <a:solidFill>
                <a:srgbClr val="333333"/>
              </a:solidFill>
              <a:highlight>
                <a:srgbClr val="FFFFFF"/>
              </a:highlight>
            </a:endParaRPr>
          </a:p>
          <a:p>
            <a:pPr marL="0" lvl="0" indent="0" algn="l" rtl="0">
              <a:lnSpc>
                <a:spcPct val="100000"/>
              </a:lnSpc>
              <a:spcBef>
                <a:spcPts val="80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a:p>
        </p:txBody>
      </p:sp>
    </p:spTree>
    <p:extLst>
      <p:ext uri="{BB962C8B-B14F-4D97-AF65-F5344CB8AC3E}">
        <p14:creationId xmlns:p14="http://schemas.microsoft.com/office/powerpoint/2010/main" val="2320169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0" name="Google Shape;300;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b="1"/>
              <a:t>[*** Need to write some slide notes (they were previously a copy of the notes for week 5) ***]</a:t>
            </a:r>
            <a:endParaRPr b="1"/>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5b3d0933d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7" name="Google Shape;307;g15b3d0933d0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[Who managed to finish the first four sections' material?]</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If I could ask Aleks to prepare the breakout rooms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What remaining questions do you have on the material so far?</a:t>
            </a:r>
            <a:endParaRPr/>
          </a:p>
          <a:p>
            <a:pPr marL="0" lvl="0" indent="0" algn="l" rtl="0">
              <a:lnSpc>
                <a:spcPct val="100000"/>
              </a:lnSpc>
              <a:spcBef>
                <a:spcPts val="0"/>
              </a:spcBef>
              <a:spcAft>
                <a:spcPts val="0"/>
              </a:spcAft>
              <a:buSzPts val="1100"/>
              <a:buNone/>
            </a:pPr>
            <a:endParaRPr/>
          </a:p>
          <a:p>
            <a:pPr marL="0" lvl="0" indent="0" algn="l" rtl="0">
              <a:spcBef>
                <a:spcPts val="0"/>
              </a:spcBef>
              <a:spcAft>
                <a:spcPts val="0"/>
              </a:spcAft>
              <a:buClr>
                <a:schemeClr val="dk1"/>
              </a:buClr>
              <a:buSzPts val="1100"/>
              <a:buFont typeface="Arial"/>
              <a:buNone/>
            </a:pPr>
            <a:r>
              <a:rPr lang="en">
                <a:solidFill>
                  <a:schemeClr val="dk1"/>
                </a:solidFill>
              </a:rPr>
              <a:t>So last week we had you working together a bit, and the next couple of days' material will continue this theme</a:t>
            </a:r>
            <a:endParaRPr>
              <a:solidFill>
                <a:schemeClr val="dk1"/>
              </a:solidFill>
            </a:endParaRPr>
          </a:p>
          <a:p>
            <a:pPr marL="0" lvl="0" indent="0" algn="l" rtl="0">
              <a:spcBef>
                <a:spcPts val="0"/>
              </a:spcBef>
              <a:spcAft>
                <a:spcPts val="0"/>
              </a:spcAft>
              <a:buSzPts val="1100"/>
              <a:buNone/>
            </a:pPr>
            <a:r>
              <a:rPr lang="en">
                <a:solidFill>
                  <a:schemeClr val="dk1"/>
                </a:solidFill>
              </a:rPr>
              <a:t>Where you'll be working in groups!</a:t>
            </a:r>
            <a:endParaRPr>
              <a:solidFill>
                <a:schemeClr val="dk1"/>
              </a:solidFill>
            </a:endParaRPr>
          </a:p>
          <a:p>
            <a:pPr marL="0" lvl="0" indent="0" algn="l" rtl="0">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r>
              <a:rPr lang="en"/>
              <a:t>So continuing the theme of doing more work together in a group, as a team:</a:t>
            </a:r>
            <a:endParaRPr/>
          </a:p>
          <a:p>
            <a:pPr marL="457200" lvl="0" indent="-298450" algn="l" rtl="0">
              <a:lnSpc>
                <a:spcPct val="100000"/>
              </a:lnSpc>
              <a:spcBef>
                <a:spcPts val="0"/>
              </a:spcBef>
              <a:spcAft>
                <a:spcPts val="0"/>
              </a:spcAft>
              <a:buSzPts val="1100"/>
              <a:buChar char="-"/>
            </a:pPr>
            <a:r>
              <a:rPr lang="en"/>
              <a:t>So a lot of the things you've been learning about so far are important skills for working in teams,</a:t>
            </a:r>
            <a:endParaRPr/>
          </a:p>
          <a:p>
            <a:pPr marL="457200" lvl="0" indent="-298450" algn="l" rtl="0">
              <a:lnSpc>
                <a:spcPct val="100000"/>
              </a:lnSpc>
              <a:spcBef>
                <a:spcPts val="0"/>
              </a:spcBef>
              <a:spcAft>
                <a:spcPts val="0"/>
              </a:spcAft>
              <a:buSzPts val="1100"/>
              <a:buChar char="-"/>
            </a:pPr>
            <a:r>
              <a:rPr lang="en"/>
              <a:t>and for others within and beyond your team that may reuse your code</a:t>
            </a:r>
            <a:endParaRPr/>
          </a:p>
          <a:p>
            <a:pPr marL="457200" lvl="0" indent="-298450" algn="l" rtl="0">
              <a:lnSpc>
                <a:spcPct val="100000"/>
              </a:lnSpc>
              <a:spcBef>
                <a:spcPts val="0"/>
              </a:spcBef>
              <a:spcAft>
                <a:spcPts val="0"/>
              </a:spcAft>
              <a:buSzPts val="1100"/>
              <a:buChar char="-"/>
            </a:pPr>
            <a:r>
              <a:rPr lang="en"/>
              <a:t>Things like using a branch strategy for developing code in GitHub, ensuring correctness with techniques like unit testing, and giving thought to software design and structuring your code architecturally - so it's easier to understand, develop, and maintain</a:t>
            </a:r>
            <a:endParaRPr/>
          </a:p>
          <a:p>
            <a:pPr marL="457200" lvl="0" indent="-298450" algn="l" rtl="0">
              <a:lnSpc>
                <a:spcPct val="100000"/>
              </a:lnSpc>
              <a:spcBef>
                <a:spcPts val="0"/>
              </a:spcBef>
              <a:spcAft>
                <a:spcPts val="0"/>
              </a:spcAft>
              <a:buSzPts val="1100"/>
              <a:buChar char="-"/>
            </a:pPr>
            <a:r>
              <a:rPr lang="en"/>
              <a:t>All these things help when developing software collectively</a:t>
            </a:r>
            <a:endParaRPr/>
          </a:p>
          <a:p>
            <a:pPr marL="457200" lvl="0" indent="-298450" algn="l" rtl="0">
              <a:lnSpc>
                <a:spcPct val="100000"/>
              </a:lnSpc>
              <a:spcBef>
                <a:spcPts val="0"/>
              </a:spcBef>
              <a:spcAft>
                <a:spcPts val="0"/>
              </a:spcAft>
              <a:buSzPts val="1100"/>
              <a:buChar char="-"/>
            </a:pPr>
            <a:r>
              <a:rPr lang="en"/>
              <a:t>And after the first episode today, it gets a bit more exciting - we'll be looking at bringing these skills together with you working in teams</a:t>
            </a:r>
            <a:endParaRPr/>
          </a:p>
          <a:p>
            <a:pPr marL="457200" lvl="0" indent="-298450" algn="l" rtl="0">
              <a:lnSpc>
                <a:spcPct val="100000"/>
              </a:lnSpc>
              <a:spcBef>
                <a:spcPts val="0"/>
              </a:spcBef>
              <a:spcAft>
                <a:spcPts val="0"/>
              </a:spcAft>
              <a:buSzPts val="1100"/>
              <a:buChar char="-"/>
            </a:pPr>
            <a:r>
              <a:rPr lang="en"/>
              <a:t>As well we looking at some new practices that can really help team development</a:t>
            </a:r>
            <a:endParaRPr/>
          </a:p>
          <a:p>
            <a:pPr marL="0" lvl="0" indent="0" algn="l" rtl="0">
              <a:lnSpc>
                <a:spcPct val="100000"/>
              </a:lnSpc>
              <a:spcBef>
                <a:spcPts val="0"/>
              </a:spcBef>
              <a:spcAft>
                <a:spcPts val="0"/>
              </a:spcAft>
              <a:buSzPts val="1100"/>
              <a:buNone/>
            </a:pPr>
            <a:endParaRPr/>
          </a:p>
          <a:p>
            <a:pPr marL="0" lvl="0" indent="0" algn="l" rtl="0">
              <a:spcBef>
                <a:spcPts val="0"/>
              </a:spcBef>
              <a:spcAft>
                <a:spcPts val="0"/>
              </a:spcAft>
              <a:buClr>
                <a:schemeClr val="dk1"/>
              </a:buClr>
              <a:buSzPts val="1100"/>
              <a:buFont typeface="Arial"/>
              <a:buNone/>
            </a:pPr>
            <a:r>
              <a:rPr lang="en">
                <a:solidFill>
                  <a:schemeClr val="dk1"/>
                </a:solidFill>
              </a:rPr>
              <a:t>In terms of material, this week will start with how we track issues with software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how we communicate with and around software issues as a team</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And how we can use GitHub to manage these issues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Using GitHub project boards to view and </a:t>
            </a:r>
            <a:r>
              <a:rPr lang="en" err="1">
                <a:solidFill>
                  <a:schemeClr val="dk1"/>
                </a:solidFill>
              </a:rPr>
              <a:t>organise</a:t>
            </a:r>
            <a:r>
              <a:rPr lang="en">
                <a:solidFill>
                  <a:schemeClr val="dk1"/>
                </a:solidFill>
              </a:rPr>
              <a:t> these issues, again as a team</a:t>
            </a:r>
            <a:endParaRPr>
              <a:solidFill>
                <a:schemeClr val="dk1"/>
              </a:solidFill>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So after the the first episode it's about assessing the suitability of software for reuse - as a team</a:t>
            </a:r>
            <a:endParaRPr/>
          </a:p>
          <a:p>
            <a:pPr marL="457200" lvl="0" indent="-298450" algn="l" rtl="0">
              <a:lnSpc>
                <a:spcPct val="100000"/>
              </a:lnSpc>
              <a:spcBef>
                <a:spcPts val="0"/>
              </a:spcBef>
              <a:spcAft>
                <a:spcPts val="0"/>
              </a:spcAft>
              <a:buSzPts val="1100"/>
              <a:buChar char="-"/>
            </a:pPr>
            <a:r>
              <a:rPr lang="en"/>
              <a:t>So within your zoom breakout rooms you'll act as a team</a:t>
            </a:r>
            <a:endParaRPr/>
          </a:p>
          <a:p>
            <a:pPr marL="457200" lvl="0" indent="-298450" algn="l" rtl="0">
              <a:lnSpc>
                <a:spcPct val="100000"/>
              </a:lnSpc>
              <a:spcBef>
                <a:spcPts val="0"/>
              </a:spcBef>
              <a:spcAft>
                <a:spcPts val="0"/>
              </a:spcAft>
              <a:buSzPts val="1100"/>
              <a:buChar char="-"/>
            </a:pPr>
            <a:r>
              <a:rPr lang="en"/>
              <a:t>Pick one of the repositories you've been working on to be a team repository,</a:t>
            </a:r>
            <a:endParaRPr/>
          </a:p>
          <a:p>
            <a:pPr marL="457200" lvl="0" indent="-298450" algn="l" rtl="0">
              <a:lnSpc>
                <a:spcPct val="100000"/>
              </a:lnSpc>
              <a:spcBef>
                <a:spcPts val="0"/>
              </a:spcBef>
              <a:spcAft>
                <a:spcPts val="0"/>
              </a:spcAft>
              <a:buSzPts val="1100"/>
              <a:buChar char="-"/>
            </a:pPr>
            <a:r>
              <a:rPr lang="en"/>
              <a:t>And then conduct an assessment of another team's repository, registering issues on their repository as you go</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In the follow-up exercises to that, you'll be working on the issues another team has registered on your repository</a:t>
            </a:r>
            <a:endParaRPr/>
          </a:p>
          <a:p>
            <a:pPr marL="457200" lvl="0" indent="-298450" algn="l" rtl="0">
              <a:lnSpc>
                <a:spcPct val="100000"/>
              </a:lnSpc>
              <a:spcBef>
                <a:spcPts val="0"/>
              </a:spcBef>
              <a:spcAft>
                <a:spcPts val="0"/>
              </a:spcAft>
              <a:buSzPts val="1100"/>
              <a:buChar char="-"/>
            </a:pPr>
            <a:r>
              <a:rPr lang="en"/>
              <a:t>You'll be using techniques such as effort estimation and </a:t>
            </a:r>
            <a:r>
              <a:rPr lang="en" err="1"/>
              <a:t>prioritisation</a:t>
            </a:r>
            <a:r>
              <a:rPr lang="en"/>
              <a:t> to work out which issues are most important and what you can achieve given the effort you have available within your team</a:t>
            </a:r>
            <a:endParaRPr/>
          </a:p>
          <a:p>
            <a:pPr marL="457200" lvl="0" indent="-298450" algn="l" rtl="0">
              <a:lnSpc>
                <a:spcPct val="100000"/>
              </a:lnSpc>
              <a:spcBef>
                <a:spcPts val="0"/>
              </a:spcBef>
              <a:spcAft>
                <a:spcPts val="0"/>
              </a:spcAft>
              <a:buSzPts val="1100"/>
              <a:buChar char="-"/>
            </a:pPr>
            <a:r>
              <a:rPr lang="en"/>
              <a:t>Once you've done that, the idea is you'll divide up the work amongst yourselves and resolve them with the time remaining - in what's known as a sprint (or a mini-sprint in this case)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Hopefully it'll be fun!</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So the key messages from this section are that</a:t>
            </a:r>
            <a:endParaRPr/>
          </a:p>
          <a:p>
            <a:pPr marL="457200" lvl="0" indent="-298450" algn="l" rtl="0">
              <a:lnSpc>
                <a:spcPct val="100000"/>
              </a:lnSpc>
              <a:spcBef>
                <a:spcPts val="0"/>
              </a:spcBef>
              <a:spcAft>
                <a:spcPts val="0"/>
              </a:spcAft>
              <a:buSzPts val="1100"/>
              <a:buChar char="-"/>
            </a:pPr>
            <a:r>
              <a:rPr lang="en"/>
              <a:t>It's a good idea to be diligent in selecting software we want to use in our projects</a:t>
            </a:r>
            <a:endParaRPr/>
          </a:p>
          <a:p>
            <a:pPr marL="914400" lvl="1" indent="-298450" algn="l" rtl="0">
              <a:lnSpc>
                <a:spcPct val="100000"/>
              </a:lnSpc>
              <a:spcBef>
                <a:spcPts val="0"/>
              </a:spcBef>
              <a:spcAft>
                <a:spcPts val="0"/>
              </a:spcAft>
              <a:buSzPts val="1100"/>
              <a:buChar char="-"/>
            </a:pPr>
            <a:r>
              <a:rPr lang="en"/>
              <a:t>we should take time to determine whether the software we </a:t>
            </a:r>
            <a:r>
              <a:rPr lang="en" b="1"/>
              <a:t>can</a:t>
            </a:r>
            <a:r>
              <a:rPr lang="en"/>
              <a:t> use is a good fit</a:t>
            </a:r>
            <a:endParaRPr/>
          </a:p>
          <a:p>
            <a:pPr marL="457200" lvl="0" indent="-298450" algn="l" rtl="0">
              <a:lnSpc>
                <a:spcPct val="100000"/>
              </a:lnSpc>
              <a:spcBef>
                <a:spcPts val="0"/>
              </a:spcBef>
              <a:spcAft>
                <a:spcPts val="0"/>
              </a:spcAft>
              <a:buSzPts val="1100"/>
              <a:buChar char="-"/>
            </a:pPr>
            <a:r>
              <a:rPr lang="en"/>
              <a:t>Also that requirements effort estimation and </a:t>
            </a:r>
            <a:r>
              <a:rPr lang="en" err="1"/>
              <a:t>prioritisation</a:t>
            </a:r>
            <a:r>
              <a:rPr lang="en"/>
              <a:t> are key tools that help us maintain focus on what's important for our project, and also what we can achieve</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100"/>
              <a:buNone/>
            </a:pPr>
            <a:r>
              <a:rPr lang="en"/>
              <a:t>Since there's a bit of solo work first then group exercises, there's a bit of synching-up you'll need to do as a team to work together on the group exercises - so perhaps try to work through the first episode and finish by about (say) 2pm if you can</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You'll also need to choose one of your team's repositories to represent your group - you can do this any way you wish!</a:t>
            </a:r>
            <a:endParaRPr/>
          </a:p>
          <a:p>
            <a:pPr marL="0" lvl="0" indent="0" algn="l" rtl="0">
              <a:lnSpc>
                <a:spcPct val="100000"/>
              </a:lnSpc>
              <a:spcBef>
                <a:spcPts val="0"/>
              </a:spcBef>
              <a:spcAft>
                <a:spcPts val="0"/>
              </a:spcAft>
              <a:buSzPts val="1100"/>
              <a:buNone/>
            </a:pPr>
            <a:r>
              <a:rPr lang="en"/>
              <a:t>There's a section in the feedback doc for Section 5 where you can share your repository's URL with another team - the exercise will tell you how to do it, essentially sharing it in a shared Google Doc. I'll share that in the Teams chat after you start.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Here's the shared Google Document:</a:t>
            </a:r>
            <a:br>
              <a:rPr lang="en"/>
            </a:br>
            <a:r>
              <a:rPr lang="en" u="sng">
                <a:solidFill>
                  <a:schemeClr val="hlink"/>
                </a:solidFill>
                <a:hlinkClick r:id="rId3"/>
              </a:rPr>
              <a:t>https://docs.google.com/document/d/1dZ3hE-VpJ4QiPMXeYheBMTf1BLDy6IBBfXH2LUG5KkU/edit#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But of course, let us know if you have any questions!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On that note - any questions before we start?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solidFill>
                  <a:schemeClr val="dk1"/>
                </a:solidFill>
              </a:rPr>
              <a:t>Stewart </a:t>
            </a:r>
            <a:r>
              <a:rPr lang="en" err="1">
                <a:solidFill>
                  <a:schemeClr val="dk1"/>
                </a:solidFill>
              </a:rPr>
              <a:t>Macinnes</a:t>
            </a:r>
            <a:r>
              <a:rPr lang="en">
                <a:solidFill>
                  <a:schemeClr val="dk1"/>
                </a:solidFill>
              </a:rPr>
              <a:t>, project manager talking on software lifecycle</a:t>
            </a: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r>
              <a:rPr lang="en"/>
              <a:t>Are the breakout rooms ready?</a:t>
            </a:r>
            <a:endParaRPr/>
          </a:p>
          <a:p>
            <a:pPr marL="0" lvl="0" indent="0" algn="l" rtl="0">
              <a:spcBef>
                <a:spcPts val="0"/>
              </a:spcBef>
              <a:spcAft>
                <a:spcPts val="0"/>
              </a:spcAft>
              <a:buClr>
                <a:schemeClr val="dk1"/>
              </a:buClr>
              <a:buSzPts val="1100"/>
              <a:buFont typeface="Arial"/>
              <a:buNone/>
            </a:pPr>
            <a:r>
              <a:rPr lang="en">
                <a:solidFill>
                  <a:schemeClr val="dk1"/>
                </a:solidFill>
              </a:rPr>
              <a:t>See you later at 15:30!</a:t>
            </a:r>
            <a:endParaRPr>
              <a:solidFill>
                <a:schemeClr val="dk1"/>
              </a:solidFill>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9972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a:p>
        </p:txBody>
      </p:sp>
    </p:spTree>
    <p:extLst>
      <p:ext uri="{BB962C8B-B14F-4D97-AF65-F5344CB8AC3E}">
        <p14:creationId xmlns:p14="http://schemas.microsoft.com/office/powerpoint/2010/main" val="25493144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5b3d0933d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7" name="Google Shape;307;g15b3d0933d0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[Who managed to finish the first four sections' material?]</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If I could ask Aleks to prepare the breakout rooms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What remaining questions do you have on the material so far?</a:t>
            </a:r>
            <a:endParaRPr/>
          </a:p>
          <a:p>
            <a:pPr marL="0" lvl="0" indent="0" algn="l" rtl="0">
              <a:lnSpc>
                <a:spcPct val="100000"/>
              </a:lnSpc>
              <a:spcBef>
                <a:spcPts val="0"/>
              </a:spcBef>
              <a:spcAft>
                <a:spcPts val="0"/>
              </a:spcAft>
              <a:buSzPts val="1100"/>
              <a:buNone/>
            </a:pPr>
            <a:endParaRPr/>
          </a:p>
          <a:p>
            <a:pPr marL="0" lvl="0" indent="0" algn="l" rtl="0">
              <a:spcBef>
                <a:spcPts val="0"/>
              </a:spcBef>
              <a:spcAft>
                <a:spcPts val="0"/>
              </a:spcAft>
              <a:buClr>
                <a:schemeClr val="dk1"/>
              </a:buClr>
              <a:buSzPts val="1100"/>
              <a:buFont typeface="Arial"/>
              <a:buNone/>
            </a:pPr>
            <a:r>
              <a:rPr lang="en">
                <a:solidFill>
                  <a:schemeClr val="dk1"/>
                </a:solidFill>
              </a:rPr>
              <a:t>So last week we had you working together a bit, and the next couple of days' material will continue this theme</a:t>
            </a:r>
            <a:endParaRPr>
              <a:solidFill>
                <a:schemeClr val="dk1"/>
              </a:solidFill>
            </a:endParaRPr>
          </a:p>
          <a:p>
            <a:pPr marL="0" lvl="0" indent="0" algn="l" rtl="0">
              <a:spcBef>
                <a:spcPts val="0"/>
              </a:spcBef>
              <a:spcAft>
                <a:spcPts val="0"/>
              </a:spcAft>
              <a:buSzPts val="1100"/>
              <a:buNone/>
            </a:pPr>
            <a:r>
              <a:rPr lang="en">
                <a:solidFill>
                  <a:schemeClr val="dk1"/>
                </a:solidFill>
              </a:rPr>
              <a:t>Where you'll be working in groups!</a:t>
            </a:r>
            <a:endParaRPr>
              <a:solidFill>
                <a:schemeClr val="dk1"/>
              </a:solidFill>
            </a:endParaRPr>
          </a:p>
          <a:p>
            <a:pPr marL="0" lvl="0" indent="0" algn="l" rtl="0">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r>
              <a:rPr lang="en"/>
              <a:t>So continuing the theme of doing more work together in a group, as a team:</a:t>
            </a:r>
            <a:endParaRPr/>
          </a:p>
          <a:p>
            <a:pPr marL="457200" lvl="0" indent="-298450" algn="l" rtl="0">
              <a:lnSpc>
                <a:spcPct val="100000"/>
              </a:lnSpc>
              <a:spcBef>
                <a:spcPts val="0"/>
              </a:spcBef>
              <a:spcAft>
                <a:spcPts val="0"/>
              </a:spcAft>
              <a:buSzPts val="1100"/>
              <a:buChar char="-"/>
            </a:pPr>
            <a:r>
              <a:rPr lang="en"/>
              <a:t>So a lot of the things you've been learning about so far are important skills for working in teams,</a:t>
            </a:r>
            <a:endParaRPr/>
          </a:p>
          <a:p>
            <a:pPr marL="457200" lvl="0" indent="-298450" algn="l" rtl="0">
              <a:lnSpc>
                <a:spcPct val="100000"/>
              </a:lnSpc>
              <a:spcBef>
                <a:spcPts val="0"/>
              </a:spcBef>
              <a:spcAft>
                <a:spcPts val="0"/>
              </a:spcAft>
              <a:buSzPts val="1100"/>
              <a:buChar char="-"/>
            </a:pPr>
            <a:r>
              <a:rPr lang="en"/>
              <a:t>and for others within and beyond your team that may reuse your code</a:t>
            </a:r>
            <a:endParaRPr/>
          </a:p>
          <a:p>
            <a:pPr marL="457200" lvl="0" indent="-298450" algn="l" rtl="0">
              <a:lnSpc>
                <a:spcPct val="100000"/>
              </a:lnSpc>
              <a:spcBef>
                <a:spcPts val="0"/>
              </a:spcBef>
              <a:spcAft>
                <a:spcPts val="0"/>
              </a:spcAft>
              <a:buSzPts val="1100"/>
              <a:buChar char="-"/>
            </a:pPr>
            <a:r>
              <a:rPr lang="en"/>
              <a:t>Things like using a branch strategy for developing code in GitHub, ensuring correctness with techniques like unit testing, and giving thought to software design and structuring your code architecturally - so it's easier to understand, develop, and maintain</a:t>
            </a:r>
            <a:endParaRPr/>
          </a:p>
          <a:p>
            <a:pPr marL="457200" lvl="0" indent="-298450" algn="l" rtl="0">
              <a:lnSpc>
                <a:spcPct val="100000"/>
              </a:lnSpc>
              <a:spcBef>
                <a:spcPts val="0"/>
              </a:spcBef>
              <a:spcAft>
                <a:spcPts val="0"/>
              </a:spcAft>
              <a:buSzPts val="1100"/>
              <a:buChar char="-"/>
            </a:pPr>
            <a:r>
              <a:rPr lang="en"/>
              <a:t>All these things help when developing software collectively</a:t>
            </a:r>
            <a:endParaRPr/>
          </a:p>
          <a:p>
            <a:pPr marL="457200" lvl="0" indent="-298450" algn="l" rtl="0">
              <a:lnSpc>
                <a:spcPct val="100000"/>
              </a:lnSpc>
              <a:spcBef>
                <a:spcPts val="0"/>
              </a:spcBef>
              <a:spcAft>
                <a:spcPts val="0"/>
              </a:spcAft>
              <a:buSzPts val="1100"/>
              <a:buChar char="-"/>
            </a:pPr>
            <a:r>
              <a:rPr lang="en"/>
              <a:t>And after the first episode today, it gets a bit more exciting - we'll be looking at bringing these skills together with you working in teams</a:t>
            </a:r>
            <a:endParaRPr/>
          </a:p>
          <a:p>
            <a:pPr marL="457200" lvl="0" indent="-298450" algn="l" rtl="0">
              <a:lnSpc>
                <a:spcPct val="100000"/>
              </a:lnSpc>
              <a:spcBef>
                <a:spcPts val="0"/>
              </a:spcBef>
              <a:spcAft>
                <a:spcPts val="0"/>
              </a:spcAft>
              <a:buSzPts val="1100"/>
              <a:buChar char="-"/>
            </a:pPr>
            <a:r>
              <a:rPr lang="en"/>
              <a:t>As well we looking at some new practices that can really help team development</a:t>
            </a:r>
            <a:endParaRPr/>
          </a:p>
          <a:p>
            <a:pPr marL="0" lvl="0" indent="0" algn="l" rtl="0">
              <a:lnSpc>
                <a:spcPct val="100000"/>
              </a:lnSpc>
              <a:spcBef>
                <a:spcPts val="0"/>
              </a:spcBef>
              <a:spcAft>
                <a:spcPts val="0"/>
              </a:spcAft>
              <a:buSzPts val="1100"/>
              <a:buNone/>
            </a:pPr>
            <a:endParaRPr/>
          </a:p>
          <a:p>
            <a:pPr marL="0" lvl="0" indent="0" algn="l" rtl="0">
              <a:spcBef>
                <a:spcPts val="0"/>
              </a:spcBef>
              <a:spcAft>
                <a:spcPts val="0"/>
              </a:spcAft>
              <a:buClr>
                <a:schemeClr val="dk1"/>
              </a:buClr>
              <a:buSzPts val="1100"/>
              <a:buFont typeface="Arial"/>
              <a:buNone/>
            </a:pPr>
            <a:r>
              <a:rPr lang="en">
                <a:solidFill>
                  <a:schemeClr val="dk1"/>
                </a:solidFill>
              </a:rPr>
              <a:t>In terms of material, this week will start with how we track issues with software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how we communicate with and around software issues as a team</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And how we can use GitHub to manage these issues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Using GitHub project boards to view and </a:t>
            </a:r>
            <a:r>
              <a:rPr lang="en" err="1">
                <a:solidFill>
                  <a:schemeClr val="dk1"/>
                </a:solidFill>
              </a:rPr>
              <a:t>organise</a:t>
            </a:r>
            <a:r>
              <a:rPr lang="en">
                <a:solidFill>
                  <a:schemeClr val="dk1"/>
                </a:solidFill>
              </a:rPr>
              <a:t> these issues, again as a team</a:t>
            </a:r>
            <a:endParaRPr>
              <a:solidFill>
                <a:schemeClr val="dk1"/>
              </a:solidFill>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So after the the first episode it's about assessing the suitability of software for reuse - as a team</a:t>
            </a:r>
            <a:endParaRPr/>
          </a:p>
          <a:p>
            <a:pPr marL="457200" lvl="0" indent="-298450" algn="l" rtl="0">
              <a:lnSpc>
                <a:spcPct val="100000"/>
              </a:lnSpc>
              <a:spcBef>
                <a:spcPts val="0"/>
              </a:spcBef>
              <a:spcAft>
                <a:spcPts val="0"/>
              </a:spcAft>
              <a:buSzPts val="1100"/>
              <a:buChar char="-"/>
            </a:pPr>
            <a:r>
              <a:rPr lang="en"/>
              <a:t>So within your zoom breakout rooms you'll act as a team</a:t>
            </a:r>
            <a:endParaRPr/>
          </a:p>
          <a:p>
            <a:pPr marL="457200" lvl="0" indent="-298450" algn="l" rtl="0">
              <a:lnSpc>
                <a:spcPct val="100000"/>
              </a:lnSpc>
              <a:spcBef>
                <a:spcPts val="0"/>
              </a:spcBef>
              <a:spcAft>
                <a:spcPts val="0"/>
              </a:spcAft>
              <a:buSzPts val="1100"/>
              <a:buChar char="-"/>
            </a:pPr>
            <a:r>
              <a:rPr lang="en"/>
              <a:t>Pick one of the repositories you've been working on to be a team repository,</a:t>
            </a:r>
            <a:endParaRPr/>
          </a:p>
          <a:p>
            <a:pPr marL="457200" lvl="0" indent="-298450" algn="l" rtl="0">
              <a:lnSpc>
                <a:spcPct val="100000"/>
              </a:lnSpc>
              <a:spcBef>
                <a:spcPts val="0"/>
              </a:spcBef>
              <a:spcAft>
                <a:spcPts val="0"/>
              </a:spcAft>
              <a:buSzPts val="1100"/>
              <a:buChar char="-"/>
            </a:pPr>
            <a:r>
              <a:rPr lang="en"/>
              <a:t>And then conduct an assessment of another team's repository, registering issues on their repository as you go</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In the follow-up exercises to that, you'll be working on the issues another team has registered on your repository</a:t>
            </a:r>
            <a:endParaRPr/>
          </a:p>
          <a:p>
            <a:pPr marL="457200" lvl="0" indent="-298450" algn="l" rtl="0">
              <a:lnSpc>
                <a:spcPct val="100000"/>
              </a:lnSpc>
              <a:spcBef>
                <a:spcPts val="0"/>
              </a:spcBef>
              <a:spcAft>
                <a:spcPts val="0"/>
              </a:spcAft>
              <a:buSzPts val="1100"/>
              <a:buChar char="-"/>
            </a:pPr>
            <a:r>
              <a:rPr lang="en"/>
              <a:t>You'll be using techniques such as effort estimation and </a:t>
            </a:r>
            <a:r>
              <a:rPr lang="en" err="1"/>
              <a:t>prioritisation</a:t>
            </a:r>
            <a:r>
              <a:rPr lang="en"/>
              <a:t> to work out which issues are most important and what you can achieve given the effort you have available within your team</a:t>
            </a:r>
            <a:endParaRPr/>
          </a:p>
          <a:p>
            <a:pPr marL="457200" lvl="0" indent="-298450" algn="l" rtl="0">
              <a:lnSpc>
                <a:spcPct val="100000"/>
              </a:lnSpc>
              <a:spcBef>
                <a:spcPts val="0"/>
              </a:spcBef>
              <a:spcAft>
                <a:spcPts val="0"/>
              </a:spcAft>
              <a:buSzPts val="1100"/>
              <a:buChar char="-"/>
            </a:pPr>
            <a:r>
              <a:rPr lang="en"/>
              <a:t>Once you've done that, the idea is you'll divide up the work amongst yourselves and resolve them with the time remaining - in what's known as a sprint (or a mini-sprint in this case)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Hopefully it'll be fun!</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So the key messages from this section are that</a:t>
            </a:r>
            <a:endParaRPr/>
          </a:p>
          <a:p>
            <a:pPr marL="457200" lvl="0" indent="-298450" algn="l" rtl="0">
              <a:lnSpc>
                <a:spcPct val="100000"/>
              </a:lnSpc>
              <a:spcBef>
                <a:spcPts val="0"/>
              </a:spcBef>
              <a:spcAft>
                <a:spcPts val="0"/>
              </a:spcAft>
              <a:buSzPts val="1100"/>
              <a:buChar char="-"/>
            </a:pPr>
            <a:r>
              <a:rPr lang="en"/>
              <a:t>It's a good idea to be diligent in selecting software we want to use in our projects</a:t>
            </a:r>
            <a:endParaRPr/>
          </a:p>
          <a:p>
            <a:pPr marL="914400" lvl="1" indent="-298450" algn="l" rtl="0">
              <a:lnSpc>
                <a:spcPct val="100000"/>
              </a:lnSpc>
              <a:spcBef>
                <a:spcPts val="0"/>
              </a:spcBef>
              <a:spcAft>
                <a:spcPts val="0"/>
              </a:spcAft>
              <a:buSzPts val="1100"/>
              <a:buChar char="-"/>
            </a:pPr>
            <a:r>
              <a:rPr lang="en"/>
              <a:t>we should take time to determine whether the software we </a:t>
            </a:r>
            <a:r>
              <a:rPr lang="en" b="1"/>
              <a:t>can</a:t>
            </a:r>
            <a:r>
              <a:rPr lang="en"/>
              <a:t> use is a good fit</a:t>
            </a:r>
            <a:endParaRPr/>
          </a:p>
          <a:p>
            <a:pPr marL="457200" lvl="0" indent="-298450" algn="l" rtl="0">
              <a:lnSpc>
                <a:spcPct val="100000"/>
              </a:lnSpc>
              <a:spcBef>
                <a:spcPts val="0"/>
              </a:spcBef>
              <a:spcAft>
                <a:spcPts val="0"/>
              </a:spcAft>
              <a:buSzPts val="1100"/>
              <a:buChar char="-"/>
            </a:pPr>
            <a:r>
              <a:rPr lang="en"/>
              <a:t>Also that requirements effort estimation and </a:t>
            </a:r>
            <a:r>
              <a:rPr lang="en" err="1"/>
              <a:t>prioritisation</a:t>
            </a:r>
            <a:r>
              <a:rPr lang="en"/>
              <a:t> are key tools that help us maintain focus on what's important for our project, and also what we can achieve</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100"/>
              <a:buNone/>
            </a:pPr>
            <a:r>
              <a:rPr lang="en"/>
              <a:t>Since there's a bit of solo work first then group exercises, there's a bit of synching-up you'll need to do as a team to work together on the group exercises - so perhaps try to work through the first episode and finish by about (say) 2pm if you can</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You'll also need to choose one of your team's repositories to represent your group - you can do this any way you wish!</a:t>
            </a:r>
            <a:endParaRPr/>
          </a:p>
          <a:p>
            <a:pPr marL="0" lvl="0" indent="0" algn="l" rtl="0">
              <a:lnSpc>
                <a:spcPct val="100000"/>
              </a:lnSpc>
              <a:spcBef>
                <a:spcPts val="0"/>
              </a:spcBef>
              <a:spcAft>
                <a:spcPts val="0"/>
              </a:spcAft>
              <a:buSzPts val="1100"/>
              <a:buNone/>
            </a:pPr>
            <a:r>
              <a:rPr lang="en"/>
              <a:t>There's a section in the feedback doc for Section 5 where you can share your repository's URL with another team - the exercise will tell you how to do it, essentially sharing it in a shared Google Doc. I'll share that in the Teams chat after you start.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Here's the shared Google Document:</a:t>
            </a:r>
            <a:br>
              <a:rPr lang="en"/>
            </a:br>
            <a:r>
              <a:rPr lang="en" u="sng">
                <a:solidFill>
                  <a:schemeClr val="hlink"/>
                </a:solidFill>
                <a:hlinkClick r:id="rId3"/>
              </a:rPr>
              <a:t>https://docs.google.com/document/d/1dZ3hE-VpJ4QiPMXeYheBMTf1BLDy6IBBfXH2LUG5KkU/edit#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But of course, let us know if you have any questions!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On that note - any questions before we start?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solidFill>
                  <a:schemeClr val="dk1"/>
                </a:solidFill>
              </a:rPr>
              <a:t>Stewart </a:t>
            </a:r>
            <a:r>
              <a:rPr lang="en" err="1">
                <a:solidFill>
                  <a:schemeClr val="dk1"/>
                </a:solidFill>
              </a:rPr>
              <a:t>Macinnes</a:t>
            </a:r>
            <a:r>
              <a:rPr lang="en">
                <a:solidFill>
                  <a:schemeClr val="dk1"/>
                </a:solidFill>
              </a:rPr>
              <a:t>, project manager talking on software lifecycle</a:t>
            </a: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r>
              <a:rPr lang="en"/>
              <a:t>Are the breakout rooms ready?</a:t>
            </a:r>
            <a:endParaRPr/>
          </a:p>
          <a:p>
            <a:pPr marL="0" lvl="0" indent="0" algn="l" rtl="0">
              <a:spcBef>
                <a:spcPts val="0"/>
              </a:spcBef>
              <a:spcAft>
                <a:spcPts val="0"/>
              </a:spcAft>
              <a:buClr>
                <a:schemeClr val="dk1"/>
              </a:buClr>
              <a:buSzPts val="1100"/>
              <a:buFont typeface="Arial"/>
              <a:buNone/>
            </a:pPr>
            <a:r>
              <a:rPr lang="en">
                <a:solidFill>
                  <a:schemeClr val="dk1"/>
                </a:solidFill>
              </a:rPr>
              <a:t>See you later at 15:30!</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Is a typical research lifecycle a waterfall? Nope.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It's rarely that simple in practice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And there are a number of reasons for this</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You often find that a group has been building on the same project for years, adding more complexity</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The research questions change</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The design of a key algorithm needs changing, leading to a need to change the implementation</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A mistake is found during data analysis and a bug needs to be fixed pronto</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And what happens when a follow-on project crops up, perhaps some time later?</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How about other collaborators come on board an existing project?</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Someone wants to reproduce your results by running your software themselves?</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Also: very few people plan for their project to decline gracefully, as it's utility ends and becomes superceded</a:t>
            </a:r>
            <a:endParaRPr>
              <a:solidFill>
                <a:schemeClr val="dk1"/>
              </a:solidFill>
            </a:endParaRPr>
          </a:p>
          <a:p>
            <a:pPr marL="914400" lvl="0" indent="-298450" algn="l" rtl="0">
              <a:lnSpc>
                <a:spcPct val="100000"/>
              </a:lnSpc>
              <a:spcBef>
                <a:spcPts val="0"/>
              </a:spcBef>
              <a:spcAft>
                <a:spcPts val="0"/>
              </a:spcAft>
              <a:buClr>
                <a:schemeClr val="dk1"/>
              </a:buClr>
              <a:buSzPts val="1100"/>
              <a:buChar char="-"/>
            </a:pPr>
            <a:r>
              <a:rPr lang="en">
                <a:solidFill>
                  <a:schemeClr val="dk1"/>
                </a:solidFill>
              </a:rPr>
              <a:t>You probably don’t want it to decline - but it will given enough time - so a good idea to consider this aspect</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r>
              <a:rPr lang="en"/>
              <a:t>We're not even considering integration with other software as as a required part of a collaboration</a:t>
            </a:r>
            <a:endParaRPr/>
          </a:p>
          <a:p>
            <a:pPr marL="0" lvl="0" indent="0" algn="l" rtl="0">
              <a:lnSpc>
                <a:spcPct val="100000"/>
              </a:lnSpc>
              <a:spcBef>
                <a:spcPts val="0"/>
              </a:spcBef>
              <a:spcAft>
                <a:spcPts val="0"/>
              </a:spcAft>
              <a:buSzPts val="1100"/>
              <a:buNone/>
            </a:pPr>
            <a:r>
              <a:rPr lang="en"/>
              <a:t>Far more complicated!</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5b3d0933d0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5b3d0933d0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Even heavily engineered projects get it wrong.</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Here's an example: the Ariane 5 rocket.</a:t>
            </a:r>
            <a:endParaRPr/>
          </a:p>
          <a:p>
            <a:pPr marL="457200" lvl="0" indent="-298450" algn="l" rtl="0">
              <a:lnSpc>
                <a:spcPct val="100000"/>
              </a:lnSpc>
              <a:spcBef>
                <a:spcPts val="0"/>
              </a:spcBef>
              <a:spcAft>
                <a:spcPts val="0"/>
              </a:spcAft>
              <a:buSzPts val="1100"/>
              <a:buChar char="-"/>
            </a:pPr>
            <a:r>
              <a:rPr lang="en"/>
              <a:t>$7B development</a:t>
            </a:r>
            <a:endParaRPr/>
          </a:p>
          <a:p>
            <a:pPr marL="457200" lvl="0" indent="-298450" algn="l" rtl="0">
              <a:lnSpc>
                <a:spcPct val="100000"/>
              </a:lnSpc>
              <a:spcBef>
                <a:spcPts val="0"/>
              </a:spcBef>
              <a:spcAft>
                <a:spcPts val="0"/>
              </a:spcAft>
              <a:buSzPts val="1100"/>
              <a:buChar char="-"/>
            </a:pPr>
            <a:r>
              <a:rPr lang="en"/>
              <a:t>$500 milion rocket</a:t>
            </a:r>
            <a:endParaRPr/>
          </a:p>
          <a:p>
            <a:pPr marL="457200" lvl="0" indent="-298450" algn="l" rtl="0">
              <a:lnSpc>
                <a:spcPct val="100000"/>
              </a:lnSpc>
              <a:spcBef>
                <a:spcPts val="0"/>
              </a:spcBef>
              <a:spcAft>
                <a:spcPts val="0"/>
              </a:spcAft>
              <a:buSzPts val="1100"/>
              <a:buChar char="-"/>
            </a:pPr>
            <a:r>
              <a:rPr lang="en"/>
              <a:t>Used Ariane 4 code - a good thing right? Reusing code?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solidFill>
                  <a:schemeClr val="dk1"/>
                </a:solidFill>
              </a:rPr>
              <a:t>Problem was ultimately c</a:t>
            </a:r>
            <a:r>
              <a:rPr lang="en"/>
              <a:t>aused an arithmetic overflow. Why wasn't this caught?</a:t>
            </a:r>
            <a:endParaRPr/>
          </a:p>
          <a:p>
            <a:pPr marL="0" lvl="0" indent="0" algn="l" rtl="0">
              <a:lnSpc>
                <a:spcPct val="100000"/>
              </a:lnSpc>
              <a:spcBef>
                <a:spcPts val="0"/>
              </a:spcBef>
              <a:spcAft>
                <a:spcPts val="0"/>
              </a:spcAft>
              <a:buSzPts val="1100"/>
              <a:buNone/>
            </a:pPr>
            <a:r>
              <a:rPr lang="en"/>
              <a:t>An exception in the code that dealt with this situation was disabled.</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Truly spectacular failure. Could have been caught during:</a:t>
            </a:r>
            <a:endParaRPr/>
          </a:p>
          <a:p>
            <a:pPr marL="457200" lvl="0" indent="-298450" algn="l" rtl="0">
              <a:lnSpc>
                <a:spcPct val="100000"/>
              </a:lnSpc>
              <a:spcBef>
                <a:spcPts val="0"/>
              </a:spcBef>
              <a:spcAft>
                <a:spcPts val="0"/>
              </a:spcAft>
              <a:buSzPts val="1100"/>
              <a:buChar char="-"/>
            </a:pPr>
            <a:r>
              <a:rPr lang="en"/>
              <a:t>Requirements</a:t>
            </a:r>
            <a:endParaRPr/>
          </a:p>
          <a:p>
            <a:pPr marL="457200" lvl="0" indent="-298450" algn="l" rtl="0">
              <a:lnSpc>
                <a:spcPct val="100000"/>
              </a:lnSpc>
              <a:spcBef>
                <a:spcPts val="0"/>
              </a:spcBef>
              <a:spcAft>
                <a:spcPts val="0"/>
              </a:spcAft>
              <a:buSzPts val="1100"/>
              <a:buChar char="-"/>
            </a:pPr>
            <a:r>
              <a:rPr lang="en"/>
              <a:t>Design</a:t>
            </a:r>
            <a:endParaRPr/>
          </a:p>
          <a:p>
            <a:pPr marL="457200" lvl="0" indent="-298450" algn="l" rtl="0">
              <a:lnSpc>
                <a:spcPct val="100000"/>
              </a:lnSpc>
              <a:spcBef>
                <a:spcPts val="0"/>
              </a:spcBef>
              <a:spcAft>
                <a:spcPts val="0"/>
              </a:spcAft>
              <a:buSzPts val="1100"/>
              <a:buChar char="-"/>
            </a:pPr>
            <a:r>
              <a:rPr lang="en"/>
              <a:t>Reuse of Ariane 4 code</a:t>
            </a:r>
            <a:endParaRPr/>
          </a:p>
          <a:p>
            <a:pPr marL="457200" lvl="0" indent="-298450" algn="l" rtl="0">
              <a:lnSpc>
                <a:spcPct val="100000"/>
              </a:lnSpc>
              <a:spcBef>
                <a:spcPts val="0"/>
              </a:spcBef>
              <a:spcAft>
                <a:spcPts val="0"/>
              </a:spcAft>
              <a:buSzPts val="1100"/>
              <a:buChar char="-"/>
            </a:pPr>
            <a:r>
              <a:rPr lang="en"/>
              <a:t>Testing?</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Consider this scale: software engineering at one end, pure research on the other...</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How far towards software engineering should you go?</a:t>
            </a:r>
            <a:endParaRPr/>
          </a:p>
          <a:p>
            <a:pPr marL="0" lvl="0" indent="0" algn="l" rtl="0">
              <a:lnSpc>
                <a:spcPct val="100000"/>
              </a:lnSpc>
              <a:spcBef>
                <a:spcPts val="0"/>
              </a:spcBef>
              <a:spcAft>
                <a:spcPts val="0"/>
              </a:spcAft>
              <a:buSzPts val="1100"/>
              <a:buNone/>
            </a:pPr>
            <a:r>
              <a:rPr lang="en"/>
              <a:t>Where do you see yourself on this scale?</a:t>
            </a:r>
            <a:endParaRPr/>
          </a:p>
          <a:p>
            <a:pPr marL="0" lvl="0" indent="0" algn="l" rtl="0">
              <a:lnSpc>
                <a:spcPct val="100000"/>
              </a:lnSpc>
              <a:spcBef>
                <a:spcPts val="0"/>
              </a:spcBef>
              <a:spcAft>
                <a:spcPts val="0"/>
              </a:spcAft>
              <a:buSzPts val="1100"/>
              <a:buNone/>
            </a:pPr>
            <a:r>
              <a:rPr lang="en"/>
              <a:t>And importantly: how far </a:t>
            </a:r>
            <a:r>
              <a:rPr lang="en" i="1"/>
              <a:t>should</a:t>
            </a:r>
            <a:r>
              <a:rPr lang="en"/>
              <a:t> you go?</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Can always learn new skills</a:t>
            </a:r>
            <a:endParaRPr/>
          </a:p>
          <a:p>
            <a:pPr marL="0" lvl="0" indent="0" algn="l" rtl="0">
              <a:lnSpc>
                <a:spcPct val="100000"/>
              </a:lnSpc>
              <a:spcBef>
                <a:spcPts val="0"/>
              </a:spcBef>
              <a:spcAft>
                <a:spcPts val="0"/>
              </a:spcAft>
              <a:buSzPts val="1100"/>
              <a:buNone/>
            </a:pPr>
            <a:r>
              <a:rPr lang="en"/>
              <a:t>But research pays the bills</a:t>
            </a:r>
            <a:endParaRPr/>
          </a:p>
          <a:p>
            <a:pPr marL="0" lvl="0" indent="0" algn="l" rtl="0">
              <a:lnSpc>
                <a:spcPct val="100000"/>
              </a:lnSpc>
              <a:spcBef>
                <a:spcPts val="0"/>
              </a:spcBef>
              <a:spcAft>
                <a:spcPts val="0"/>
              </a:spcAft>
              <a:buSzPts val="1100"/>
              <a:buNone/>
            </a:pPr>
            <a:r>
              <a:rPr lang="en"/>
              <a:t>Limited time - can't do everything!</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So there is a tradeoff.</a:t>
            </a:r>
            <a:endParaRPr/>
          </a:p>
          <a:p>
            <a:pPr marL="0" lvl="0" indent="0" algn="l" rtl="0">
              <a:lnSpc>
                <a:spcPct val="100000"/>
              </a:lnSpc>
              <a:spcBef>
                <a:spcPts val="0"/>
              </a:spcBef>
              <a:spcAft>
                <a:spcPts val="0"/>
              </a:spcAft>
              <a:buSzPts val="1100"/>
              <a:buNone/>
            </a:pPr>
            <a:r>
              <a:rPr lang="en"/>
              <a:t>But some core skills, such as those taught in this course, can add to your skills toolbox</a:t>
            </a:r>
            <a:endParaRPr/>
          </a:p>
          <a:p>
            <a:pPr marL="0" lvl="0" indent="0" algn="l" rtl="0">
              <a:lnSpc>
                <a:spcPct val="100000"/>
              </a:lnSpc>
              <a:spcBef>
                <a:spcPts val="0"/>
              </a:spcBef>
              <a:spcAft>
                <a:spcPts val="0"/>
              </a:spcAft>
              <a:buSzPts val="1100"/>
              <a:buNone/>
            </a:pPr>
            <a:r>
              <a:rPr lang="en"/>
              <a:t>And really make a difference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Can always learn more SE skills later!</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So let's have a look at where this course came from...</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So what's motivated this course, what's </a:t>
            </a:r>
            <a:r>
              <a:rPr lang="en">
                <a:solidFill>
                  <a:schemeClr val="dk1"/>
                </a:solidFill>
              </a:rPr>
              <a:t>happened so far with it, </a:t>
            </a:r>
            <a:r>
              <a:rPr lang="en"/>
              <a:t>and where is it going?</a:t>
            </a:r>
            <a:endParaRPr/>
          </a:p>
          <a:p>
            <a:pPr marL="0" lvl="0" indent="0" algn="l" rtl="0">
              <a:lnSpc>
                <a:spcPct val="100000"/>
              </a:lnSpc>
              <a:spcBef>
                <a:spcPts val="0"/>
              </a:spcBef>
              <a:spcAft>
                <a:spcPts val="0"/>
              </a:spcAft>
              <a:buSzPts val="1100"/>
              <a:buNone/>
            </a:pPr>
            <a:r>
              <a:rPr lang="en"/>
              <a:t>A bit of background</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The Research Software Engineering community - within the UK and abroad - is growing</a:t>
            </a:r>
            <a:endParaRPr/>
          </a:p>
          <a:p>
            <a:pPr marL="0" lvl="0" indent="0" algn="l" rtl="0">
              <a:lnSpc>
                <a:spcPct val="100000"/>
              </a:lnSpc>
              <a:spcBef>
                <a:spcPts val="0"/>
              </a:spcBef>
              <a:spcAft>
                <a:spcPts val="0"/>
              </a:spcAft>
              <a:buSzPts val="1100"/>
              <a:buNone/>
            </a:pPr>
            <a:r>
              <a:rPr lang="en">
                <a:solidFill>
                  <a:schemeClr val="dk1"/>
                </a:solidFill>
              </a:rPr>
              <a:t>- Where an RSE is someone who writes research software - very likely yourselves</a:t>
            </a:r>
            <a:endParaRPr/>
          </a:p>
          <a:p>
            <a:pPr marL="0" lvl="0" indent="0" algn="l" rtl="0">
              <a:lnSpc>
                <a:spcPct val="100000"/>
              </a:lnSpc>
              <a:spcBef>
                <a:spcPts val="0"/>
              </a:spcBef>
              <a:spcAft>
                <a:spcPts val="0"/>
              </a:spcAft>
              <a:buSzPts val="1100"/>
              <a:buNone/>
            </a:pPr>
            <a:r>
              <a:rPr lang="en"/>
              <a:t>- And the demands on RSEs as the needs and complexity of research software continue to increase</a:t>
            </a:r>
            <a:endParaRPr/>
          </a:p>
          <a:p>
            <a:pPr marL="0" lvl="0" indent="0" algn="l" rtl="0">
              <a:lnSpc>
                <a:spcPct val="100000"/>
              </a:lnSpc>
              <a:spcBef>
                <a:spcPts val="0"/>
              </a:spcBef>
              <a:spcAft>
                <a:spcPts val="0"/>
              </a:spcAft>
              <a:buSzPts val="1100"/>
              <a:buNone/>
            </a:pPr>
            <a:r>
              <a:rPr lang="en"/>
              <a:t>- Training conducted by initiatives such as the Carpentries, community surveys conducted by the Institute, Institute consultancy projects, collaborations with others - all point to the same thing</a:t>
            </a:r>
            <a:endParaRPr/>
          </a:p>
          <a:p>
            <a:pPr marL="0" lvl="0" indent="0" algn="l" rtl="0">
              <a:lnSpc>
                <a:spcPct val="100000"/>
              </a:lnSpc>
              <a:spcBef>
                <a:spcPts val="0"/>
              </a:spcBef>
              <a:spcAft>
                <a:spcPts val="0"/>
              </a:spcAft>
              <a:buSzPts val="1100"/>
              <a:buNone/>
            </a:pPr>
            <a:r>
              <a:rPr lang="en"/>
              <a:t>- That the community is in need of further upskilling, and that there's a gap in training curricula and courses</a:t>
            </a:r>
            <a:endParaRPr/>
          </a:p>
          <a:p>
            <a:pPr marL="0" lvl="0" indent="0" algn="l" rtl="0">
              <a:lnSpc>
                <a:spcPct val="100000"/>
              </a:lnSpc>
              <a:spcBef>
                <a:spcPts val="0"/>
              </a:spcBef>
              <a:spcAft>
                <a:spcPts val="0"/>
              </a:spcAft>
              <a:buSzPts val="1100"/>
              <a:buNone/>
            </a:pPr>
            <a:r>
              <a:rPr lang="en"/>
              <a:t>- Particularly in the area of software development skills within collaborative teams</a:t>
            </a:r>
            <a:endParaRPr/>
          </a:p>
          <a:p>
            <a:pPr marL="0" lvl="0" indent="0" algn="l" rtl="0">
              <a:lnSpc>
                <a:spcPct val="100000"/>
              </a:lnSpc>
              <a:spcBef>
                <a:spcPts val="0"/>
              </a:spcBef>
              <a:spcAft>
                <a:spcPts val="0"/>
              </a:spcAft>
              <a:buSzPts val="1100"/>
              <a:buNone/>
            </a:pPr>
            <a:r>
              <a:rPr lang="en"/>
              <a:t>- Initiatives like the Carpentries have done an exceptional job of upskilling the community with foundational computational and data management skills</a:t>
            </a:r>
            <a:endParaRPr/>
          </a:p>
          <a:p>
            <a:pPr marL="0" lvl="0" indent="0" algn="l" rtl="0">
              <a:lnSpc>
                <a:spcPct val="100000"/>
              </a:lnSpc>
              <a:spcBef>
                <a:spcPts val="0"/>
              </a:spcBef>
              <a:spcAft>
                <a:spcPts val="0"/>
              </a:spcAft>
              <a:buSzPts val="1100"/>
              <a:buNone/>
            </a:pPr>
            <a:r>
              <a:rPr lang="en"/>
              <a:t>- But what comes after that?</a:t>
            </a:r>
            <a:endParaRPr/>
          </a:p>
          <a:p>
            <a:pPr marL="0" lvl="0" indent="0" algn="l" rtl="0">
              <a:lnSpc>
                <a:spcPct val="100000"/>
              </a:lnSpc>
              <a:spcBef>
                <a:spcPts val="0"/>
              </a:spcBef>
              <a:spcAft>
                <a:spcPts val="0"/>
              </a:spcAft>
              <a:buSzPts val="1100"/>
              <a:buNone/>
            </a:pPr>
            <a:r>
              <a:rPr lang="en"/>
              <a:t>- In a way, we're faced with a similar situation we had previously, before training like the Carpentry courses came along</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So back in May last year, the Institute commissioned the development of this intermediate course</a:t>
            </a:r>
            <a:endParaRPr/>
          </a:p>
          <a:p>
            <a:pPr marL="0" lvl="0" indent="0" algn="l" rtl="0">
              <a:lnSpc>
                <a:spcPct val="100000"/>
              </a:lnSpc>
              <a:spcBef>
                <a:spcPts val="0"/>
              </a:spcBef>
              <a:spcAft>
                <a:spcPts val="0"/>
              </a:spcAft>
              <a:buSzPts val="1100"/>
              <a:buNone/>
            </a:pPr>
            <a:r>
              <a:rPr lang="en"/>
              <a:t>- Many of our other training, consultancy, and collaborative activities had pointed quite firmly at what those topics should be</a:t>
            </a:r>
            <a:endParaRPr/>
          </a:p>
          <a:p>
            <a:pPr marL="0" lvl="0" indent="0" algn="l" rtl="0">
              <a:lnSpc>
                <a:spcPct val="100000"/>
              </a:lnSpc>
              <a:spcBef>
                <a:spcPts val="0"/>
              </a:spcBef>
              <a:spcAft>
                <a:spcPts val="0"/>
              </a:spcAft>
              <a:buSzPts val="1100"/>
              <a:buNone/>
            </a:pPr>
            <a:r>
              <a:rPr lang="en"/>
              <a:t>- That is, beyond novice skills</a:t>
            </a:r>
            <a:endParaRPr/>
          </a:p>
          <a:p>
            <a:pPr marL="0" lvl="0" indent="0" algn="l" rtl="0">
              <a:lnSpc>
                <a:spcPct val="100000"/>
              </a:lnSpc>
              <a:spcBef>
                <a:spcPts val="0"/>
              </a:spcBef>
              <a:spcAft>
                <a:spcPts val="0"/>
              </a:spcAft>
              <a:buSzPts val="1100"/>
              <a:buNone/>
            </a:pPr>
            <a:r>
              <a:rPr lang="en"/>
              <a:t>- And the pandemic last year meant we were also driven to explore new ways of delivering training online</a:t>
            </a:r>
            <a:endParaRPr/>
          </a:p>
          <a:p>
            <a:pPr marL="0" lvl="0" indent="0" algn="l" rtl="0">
              <a:lnSpc>
                <a:spcPct val="100000"/>
              </a:lnSpc>
              <a:spcBef>
                <a:spcPts val="0"/>
              </a:spcBef>
              <a:spcAft>
                <a:spcPts val="0"/>
              </a:spcAft>
              <a:buSzPts val="1100"/>
              <a:buNone/>
            </a:pPr>
            <a:r>
              <a:rPr lang="en"/>
              <a:t>- And this all came together to shape the course we now have currently</a:t>
            </a:r>
            <a:endParaRPr/>
          </a:p>
          <a:p>
            <a:pPr marL="0" lvl="0" indent="0" algn="l" rtl="0">
              <a:lnSpc>
                <a:spcPct val="100000"/>
              </a:lnSpc>
              <a:spcBef>
                <a:spcPts val="0"/>
              </a:spcBef>
              <a:spcAft>
                <a:spcPts val="0"/>
              </a:spcAft>
              <a:buSzPts val="1100"/>
              <a:buNone/>
            </a:pPr>
            <a:r>
              <a:rPr lang="en"/>
              <a:t>- So development progressed throughout 2020</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Then in March &amp; April 2021 we had two internal pilots and one external pilot of the material</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Following further refinement we placed it into the Carpentry incubator</a:t>
            </a:r>
            <a:endParaRPr/>
          </a:p>
          <a:p>
            <a:pPr marL="0" lvl="0" indent="0" algn="l" rtl="0">
              <a:lnSpc>
                <a:spcPct val="100000"/>
              </a:lnSpc>
              <a:spcBef>
                <a:spcPts val="0"/>
              </a:spcBef>
              <a:spcAft>
                <a:spcPts val="0"/>
              </a:spcAft>
              <a:buSzPts val="1100"/>
              <a:buNone/>
            </a:pPr>
            <a:r>
              <a:rPr lang="en"/>
              <a:t>- A place for Carpentry-style training material to be shared (at any stage of development)</a:t>
            </a:r>
            <a:endParaRPr/>
          </a:p>
          <a:p>
            <a:pPr marL="0" lvl="0" indent="0" algn="l" rtl="0">
              <a:lnSpc>
                <a:spcPct val="100000"/>
              </a:lnSpc>
              <a:spcBef>
                <a:spcPts val="0"/>
              </a:spcBef>
              <a:spcAft>
                <a:spcPts val="0"/>
              </a:spcAft>
              <a:buSzPts val="1100"/>
              <a:buNone/>
            </a:pPr>
            <a:r>
              <a:rPr lang="en"/>
              <a:t>- To raise the profile of lessons in development, attract new collaborators, get feedback, and so on</a:t>
            </a:r>
            <a:endParaRPr/>
          </a:p>
          <a:p>
            <a:pPr marL="0" lvl="0" indent="0" algn="l" rtl="0">
              <a:lnSpc>
                <a:spcPct val="100000"/>
              </a:lnSpc>
              <a:spcBef>
                <a:spcPts val="0"/>
              </a:spcBef>
              <a:spcAft>
                <a:spcPts val="0"/>
              </a:spcAft>
              <a:buSzPts val="1100"/>
              <a:buNone/>
            </a:pPr>
            <a:r>
              <a:rPr lang="en"/>
              <a:t>- Seeing lots of third-party interest in reusing material in own workshops</a:t>
            </a:r>
            <a:endParaRPr/>
          </a:p>
          <a:p>
            <a:pPr marL="0" lvl="0" indent="0" algn="l" rtl="0">
              <a:lnSpc>
                <a:spcPct val="100000"/>
              </a:lnSpc>
              <a:spcBef>
                <a:spcPts val="0"/>
              </a:spcBef>
              <a:spcAft>
                <a:spcPts val="0"/>
              </a:spcAft>
              <a:buSzPts val="1100"/>
              <a:buNone/>
            </a:pPr>
            <a:r>
              <a:rPr lang="en"/>
              <a:t>- </a:t>
            </a:r>
            <a:r>
              <a:rPr lang="en">
                <a:solidFill>
                  <a:schemeClr val="dk1"/>
                </a:solidFill>
              </a:rPr>
              <a:t>We're working with other academic and industrial groups on future training events in 2022</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 So this is a critical time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 As well as helping you to learn some useful skills, this event and your feedback is integral to improving it</a:t>
            </a:r>
            <a:endParaRPr>
              <a:solidFill>
                <a:schemeClr val="dk1"/>
              </a:solidFill>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 The idea is that anyone can reuse these materials for their own training or other purposes</a:t>
            </a:r>
            <a:endParaRPr/>
          </a:p>
          <a:p>
            <a:pPr marL="0" lvl="0" indent="0" algn="l" rtl="0">
              <a:lnSpc>
                <a:spcPct val="100000"/>
              </a:lnSpc>
              <a:spcBef>
                <a:spcPts val="0"/>
              </a:spcBef>
              <a:spcAft>
                <a:spcPts val="0"/>
              </a:spcAft>
              <a:buSzPts val="1100"/>
              <a:buNone/>
            </a:pPr>
            <a:r>
              <a:rPr lang="en"/>
              <a:t>- And also take them and modify them under the Creative Commons BY v4.0 license</a:t>
            </a:r>
            <a:endParaRPr/>
          </a:p>
          <a:p>
            <a:pPr marL="0" lvl="0" indent="0" algn="l" rtl="0">
              <a:lnSpc>
                <a:spcPct val="100000"/>
              </a:lnSpc>
              <a:spcBef>
                <a:spcPts val="0"/>
              </a:spcBef>
              <a:spcAft>
                <a:spcPts val="0"/>
              </a:spcAft>
              <a:buSzPts val="1100"/>
              <a:buNone/>
            </a:pPr>
            <a:r>
              <a:rPr lang="en"/>
              <a:t>- If you do use them yourselves, for any reason, please let us know of your experiences!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And lastly, here are a few points of etiquette about the tools we'll be using throughout the workshop</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For Zoom,</a:t>
            </a:r>
            <a:endParaRPr/>
          </a:p>
          <a:p>
            <a:pPr marL="0" lvl="0" indent="0" algn="l" rtl="0">
              <a:lnSpc>
                <a:spcPct val="100000"/>
              </a:lnSpc>
              <a:spcBef>
                <a:spcPts val="0"/>
              </a:spcBef>
              <a:spcAft>
                <a:spcPts val="0"/>
              </a:spcAft>
              <a:buSzPts val="1100"/>
              <a:buNone/>
            </a:pPr>
            <a:r>
              <a:rPr lang="en"/>
              <a:t>- Please rename yourselves to use at least your first name</a:t>
            </a:r>
            <a:endParaRPr/>
          </a:p>
          <a:p>
            <a:pPr marL="0" lvl="0" indent="0" algn="l" rtl="0">
              <a:lnSpc>
                <a:spcPct val="100000"/>
              </a:lnSpc>
              <a:spcBef>
                <a:spcPts val="0"/>
              </a:spcBef>
              <a:spcAft>
                <a:spcPts val="0"/>
              </a:spcAft>
              <a:buSzPts val="1100"/>
              <a:buNone/>
            </a:pPr>
            <a:r>
              <a:rPr lang="en"/>
              <a:t>- And if you would like, please feel free to add your personal pronouns as well</a:t>
            </a:r>
            <a:endParaRPr/>
          </a:p>
          <a:p>
            <a:pPr marL="0" lvl="0" indent="0" algn="l" rtl="0">
              <a:lnSpc>
                <a:spcPct val="100000"/>
              </a:lnSpc>
              <a:spcBef>
                <a:spcPts val="0"/>
              </a:spcBef>
              <a:spcAft>
                <a:spcPts val="0"/>
              </a:spcAft>
              <a:buSzPts val="1100"/>
              <a:buNone/>
            </a:pPr>
            <a:r>
              <a:rPr lang="en"/>
              <a:t>- You can do that by selecting the 'Participants' tab on the Zoom navigation bar at the bottom</a:t>
            </a:r>
            <a:endParaRPr/>
          </a:p>
          <a:p>
            <a:pPr marL="0" lvl="0" indent="0" algn="l" rtl="0">
              <a:lnSpc>
                <a:spcPct val="100000"/>
              </a:lnSpc>
              <a:spcBef>
                <a:spcPts val="0"/>
              </a:spcBef>
              <a:spcAft>
                <a:spcPts val="0"/>
              </a:spcAft>
              <a:buSzPts val="1100"/>
              <a:buNone/>
            </a:pPr>
            <a:r>
              <a:rPr lang="en"/>
              <a:t>   - Hovering over your name and clicking on 'More', then selecting 'Rename'</a:t>
            </a:r>
            <a:endParaRPr/>
          </a:p>
          <a:p>
            <a:pPr marL="0" lvl="0" indent="0" algn="l" rtl="0">
              <a:lnSpc>
                <a:spcPct val="100000"/>
              </a:lnSpc>
              <a:spcBef>
                <a:spcPts val="0"/>
              </a:spcBef>
              <a:spcAft>
                <a:spcPts val="0"/>
              </a:spcAft>
              <a:buSzPts val="1100"/>
              <a:buNone/>
            </a:pPr>
            <a:r>
              <a:rPr lang="en"/>
              <a:t>- You'll also notice a mute option if you hover over your name as well</a:t>
            </a:r>
            <a:endParaRPr/>
          </a:p>
          <a:p>
            <a:pPr marL="0" lvl="0" indent="0" algn="l" rtl="0">
              <a:lnSpc>
                <a:spcPct val="100000"/>
              </a:lnSpc>
              <a:spcBef>
                <a:spcPts val="0"/>
              </a:spcBef>
              <a:spcAft>
                <a:spcPts val="0"/>
              </a:spcAft>
              <a:buSzPts val="1100"/>
              <a:buNone/>
            </a:pPr>
            <a:r>
              <a:rPr lang="en"/>
              <a:t>   - And it would be great to please mute yourselves if not talking</a:t>
            </a:r>
            <a:endParaRPr/>
          </a:p>
          <a:p>
            <a:pPr marL="0" lvl="0" indent="0" algn="l" rtl="0">
              <a:lnSpc>
                <a:spcPct val="100000"/>
              </a:lnSpc>
              <a:spcBef>
                <a:spcPts val="0"/>
              </a:spcBef>
              <a:spcAft>
                <a:spcPts val="0"/>
              </a:spcAft>
              <a:buClr>
                <a:schemeClr val="dk1"/>
              </a:buClr>
              <a:buSzPts val="1100"/>
              <a:buFont typeface="Arial"/>
              <a:buNone/>
            </a:pPr>
            <a:r>
              <a:rPr lang="en"/>
              <a:t>And of course, if you need to step out at any time, please feel free to do so!</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lt1"/>
              </a:buClr>
              <a:buSzPts val="1100"/>
              <a:buFont typeface="Arial"/>
              <a:buNone/>
            </a:pPr>
            <a:r>
              <a:rPr lang="en">
                <a:solidFill>
                  <a:schemeClr val="dk1"/>
                </a:solidFill>
              </a:rPr>
              <a:t>There's a couple of locations we'll be undertaking training for this course</a:t>
            </a:r>
            <a:endParaRPr>
              <a:solidFill>
                <a:schemeClr val="dk1"/>
              </a:solidFill>
            </a:endParaRPr>
          </a:p>
          <a:p>
            <a:pPr marL="0" lvl="0" indent="0" algn="l" rtl="0">
              <a:lnSpc>
                <a:spcPct val="100000"/>
              </a:lnSpc>
              <a:spcBef>
                <a:spcPts val="0"/>
              </a:spcBef>
              <a:spcAft>
                <a:spcPts val="0"/>
              </a:spcAft>
              <a:buClr>
                <a:schemeClr val="lt1"/>
              </a:buClr>
              <a:buSzPts val="1100"/>
              <a:buFont typeface="Arial"/>
              <a:buNone/>
            </a:pPr>
            <a:endParaRPr>
              <a:solidFill>
                <a:schemeClr val="dk1"/>
              </a:solidFill>
            </a:endParaRPr>
          </a:p>
          <a:p>
            <a:pPr marL="0" lvl="0" indent="0" algn="l" rtl="0">
              <a:lnSpc>
                <a:spcPct val="100000"/>
              </a:lnSpc>
              <a:spcBef>
                <a:spcPts val="0"/>
              </a:spcBef>
              <a:spcAft>
                <a:spcPts val="0"/>
              </a:spcAft>
              <a:buClr>
                <a:schemeClr val="lt1"/>
              </a:buClr>
              <a:buSzPts val="1100"/>
              <a:buFont typeface="Arial"/>
              <a:buNone/>
            </a:pPr>
            <a:r>
              <a:rPr lang="en">
                <a:solidFill>
                  <a:schemeClr val="dk1"/>
                </a:solidFill>
              </a:rPr>
              <a:t>The first is in the main Zoom room (this room)</a:t>
            </a:r>
            <a:endParaRPr>
              <a:solidFill>
                <a:schemeClr val="dk1"/>
              </a:solidFill>
            </a:endParaRPr>
          </a:p>
          <a:p>
            <a:pPr marL="0" lvl="0" indent="0" algn="l" rtl="0">
              <a:lnSpc>
                <a:spcPct val="100000"/>
              </a:lnSpc>
              <a:spcBef>
                <a:spcPts val="0"/>
              </a:spcBef>
              <a:spcAft>
                <a:spcPts val="0"/>
              </a:spcAft>
              <a:buClr>
                <a:schemeClr val="lt1"/>
              </a:buClr>
              <a:buSzPts val="1100"/>
              <a:buFont typeface="Arial"/>
              <a:buNone/>
            </a:pPr>
            <a:r>
              <a:rPr lang="en">
                <a:solidFill>
                  <a:schemeClr val="dk1"/>
                </a:solidFill>
              </a:rPr>
              <a:t>- Used for morning and afternoon Q&amp;A sessions - help you with any problems, introduce upcoming topics</a:t>
            </a: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 We may sometimes ask you to use Zoom reactions in response to questions</a:t>
            </a: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   - As we mentioned previously, to do that select 'Reactions' at the bottom of the Zoom navigation bar to access them</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 Please ask questions at any time</a:t>
            </a: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Zoom breakout rooms</a:t>
            </a: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 You'll be rooms of about 5 or 6</a:t>
            </a: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 Work through the learning materials on your own, or in groups for the last day</a:t>
            </a: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 We encourage talking about the material and asking others for help if you run into problems</a:t>
            </a: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There will be 1 or 2 helpers in each Zoom room if you run into issues</a:t>
            </a: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 But in the first instance, you can ask others in your group if you like, so please get to know others in your group too</a:t>
            </a: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 If there's a lot of discussion going on, or lots of people asking for help - and you still need help</a:t>
            </a: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 Please feel free to join the main room and ask for help there</a:t>
            </a: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5b3d0933d0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 name="Google Shape;167;g15b3d0933d0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 bit on the motivation for this course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From social science, to climate analysis, to biomedical science, to particle physics</a:t>
            </a:r>
            <a:endParaRPr/>
          </a:p>
          <a:p>
            <a:pPr marL="0" lvl="0" indent="0" algn="l" rtl="0">
              <a:lnSpc>
                <a:spcPct val="100000"/>
              </a:lnSpc>
              <a:spcBef>
                <a:spcPts val="0"/>
              </a:spcBef>
              <a:spcAft>
                <a:spcPts val="0"/>
              </a:spcAft>
              <a:buSzPts val="1100"/>
              <a:buNone/>
            </a:pPr>
            <a:r>
              <a:rPr lang="en"/>
              <a:t>the development of software used as part of the research process is only increasing. And in your own domains as you are fully aware as you would not be here otherwise.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And that software includes </a:t>
            </a:r>
            <a:r>
              <a:rPr lang="en" b="1"/>
              <a:t>your</a:t>
            </a:r>
            <a:r>
              <a:rPr lang="en"/>
              <a:t> software - the software you write, not just the software you use.</a:t>
            </a:r>
            <a:endParaRPr/>
          </a:p>
          <a:p>
            <a:pPr marL="0" lvl="0" indent="0" algn="l" rtl="0">
              <a:lnSpc>
                <a:spcPct val="100000"/>
              </a:lnSpc>
              <a:spcBef>
                <a:spcPts val="0"/>
              </a:spcBef>
              <a:spcAft>
                <a:spcPts val="0"/>
              </a:spcAft>
              <a:buSzPts val="1100"/>
              <a:buNone/>
            </a:pPr>
            <a:r>
              <a:rPr lang="en"/>
              <a:t>You are the ones who build the software that makes the magic happen.</a:t>
            </a:r>
            <a:endParaRPr/>
          </a:p>
          <a:p>
            <a:pPr marL="0" lvl="0" indent="0" algn="l" rtl="0">
              <a:lnSpc>
                <a:spcPct val="100000"/>
              </a:lnSpc>
              <a:spcBef>
                <a:spcPts val="0"/>
              </a:spcBef>
              <a:spcAft>
                <a:spcPts val="0"/>
              </a:spcAft>
              <a:buSzPts val="1100"/>
              <a:buNone/>
            </a:pPr>
            <a:r>
              <a:rPr lang="en"/>
              <a:t>After all, it's the software you write that generates results that advances the science. And we consider code to be anything from a formula in a spreadsheet to 100s lines of code.</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12/13/2023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1628438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dk1"/>
              </a:buClr>
              <a:buSzPts val="1800"/>
              <a:buChar char="●"/>
              <a:defRPr>
                <a:solidFill>
                  <a:schemeClr val="dk1"/>
                </a:solidFill>
              </a:defRPr>
            </a:lvl1pPr>
            <a:lvl2pPr marL="914400" lvl="1" indent="-317500" algn="l">
              <a:lnSpc>
                <a:spcPct val="115000"/>
              </a:lnSpc>
              <a:spcBef>
                <a:spcPts val="1600"/>
              </a:spcBef>
              <a:spcAft>
                <a:spcPts val="0"/>
              </a:spcAft>
              <a:buClr>
                <a:schemeClr val="dk1"/>
              </a:buClr>
              <a:buSzPts val="1400"/>
              <a:buChar char="○"/>
              <a:defRPr>
                <a:solidFill>
                  <a:schemeClr val="dk1"/>
                </a:solidFill>
              </a:defRPr>
            </a:lvl2pPr>
            <a:lvl3pPr marL="1371600" lvl="2" indent="-317500" algn="l">
              <a:lnSpc>
                <a:spcPct val="115000"/>
              </a:lnSpc>
              <a:spcBef>
                <a:spcPts val="1600"/>
              </a:spcBef>
              <a:spcAft>
                <a:spcPts val="0"/>
              </a:spcAft>
              <a:buClr>
                <a:schemeClr val="dk1"/>
              </a:buClr>
              <a:buSzPts val="1400"/>
              <a:buChar char="■"/>
              <a:defRPr>
                <a:solidFill>
                  <a:schemeClr val="dk1"/>
                </a:solidFill>
              </a:defRPr>
            </a:lvl3pPr>
            <a:lvl4pPr marL="1828800" lvl="3" indent="-317500" algn="l">
              <a:lnSpc>
                <a:spcPct val="115000"/>
              </a:lnSpc>
              <a:spcBef>
                <a:spcPts val="1600"/>
              </a:spcBef>
              <a:spcAft>
                <a:spcPts val="0"/>
              </a:spcAft>
              <a:buClr>
                <a:schemeClr val="dk1"/>
              </a:buClr>
              <a:buSzPts val="1400"/>
              <a:buChar char="●"/>
              <a:defRPr>
                <a:solidFill>
                  <a:schemeClr val="dk1"/>
                </a:solidFill>
              </a:defRPr>
            </a:lvl4pPr>
            <a:lvl5pPr marL="2286000" lvl="4" indent="-317500" algn="l">
              <a:lnSpc>
                <a:spcPct val="115000"/>
              </a:lnSpc>
              <a:spcBef>
                <a:spcPts val="1600"/>
              </a:spcBef>
              <a:spcAft>
                <a:spcPts val="0"/>
              </a:spcAft>
              <a:buClr>
                <a:schemeClr val="dk1"/>
              </a:buClr>
              <a:buSzPts val="1400"/>
              <a:buChar char="○"/>
              <a:defRPr>
                <a:solidFill>
                  <a:schemeClr val="dk1"/>
                </a:solidFill>
              </a:defRPr>
            </a:lvl5pPr>
            <a:lvl6pPr marL="2743200" lvl="5" indent="-317500" algn="l">
              <a:lnSpc>
                <a:spcPct val="115000"/>
              </a:lnSpc>
              <a:spcBef>
                <a:spcPts val="1600"/>
              </a:spcBef>
              <a:spcAft>
                <a:spcPts val="0"/>
              </a:spcAft>
              <a:buClr>
                <a:schemeClr val="dk1"/>
              </a:buClr>
              <a:buSzPts val="1400"/>
              <a:buChar char="■"/>
              <a:defRPr>
                <a:solidFill>
                  <a:schemeClr val="dk1"/>
                </a:solidFill>
              </a:defRPr>
            </a:lvl6pPr>
            <a:lvl7pPr marL="3200400" lvl="6" indent="-317500" algn="l">
              <a:lnSpc>
                <a:spcPct val="115000"/>
              </a:lnSpc>
              <a:spcBef>
                <a:spcPts val="1600"/>
              </a:spcBef>
              <a:spcAft>
                <a:spcPts val="0"/>
              </a:spcAft>
              <a:buClr>
                <a:schemeClr val="dk1"/>
              </a:buClr>
              <a:buSzPts val="1400"/>
              <a:buChar char="●"/>
              <a:defRPr>
                <a:solidFill>
                  <a:schemeClr val="dk1"/>
                </a:solidFill>
              </a:defRPr>
            </a:lvl7pPr>
            <a:lvl8pPr marL="3657600" lvl="7" indent="-317500" algn="l">
              <a:lnSpc>
                <a:spcPct val="115000"/>
              </a:lnSpc>
              <a:spcBef>
                <a:spcPts val="1600"/>
              </a:spcBef>
              <a:spcAft>
                <a:spcPts val="0"/>
              </a:spcAft>
              <a:buClr>
                <a:schemeClr val="dk1"/>
              </a:buClr>
              <a:buSzPts val="1400"/>
              <a:buChar char="○"/>
              <a:defRPr>
                <a:solidFill>
                  <a:schemeClr val="dk1"/>
                </a:solidFill>
              </a:defRPr>
            </a:lvl8pPr>
            <a:lvl9pPr marL="4114800" lvl="8" indent="-317500" algn="l">
              <a:lnSpc>
                <a:spcPct val="115000"/>
              </a:lnSpc>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1600"/>
              </a:spcBef>
              <a:spcAft>
                <a:spcPts val="160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i.org/10.5281/zenodo.1183562"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dianna-ai/dianna/projects/25" TargetMode="External"/><Relationship Id="rId2" Type="http://schemas.openxmlformats.org/officeDocument/2006/relationships/hyperlink" Target="https://github.com/NLeSC/guide/issues"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zenodo.org/records/7248877"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Why should we care about software?</a:t>
            </a:r>
            <a:endParaRPr/>
          </a:p>
        </p:txBody>
      </p:sp>
      <p:pic>
        <p:nvPicPr>
          <p:cNvPr id="55" name="Google Shape;55;p13"/>
          <p:cNvPicPr preferRelativeResize="0"/>
          <p:nvPr/>
        </p:nvPicPr>
        <p:blipFill rotWithShape="1">
          <a:blip r:embed="rId3">
            <a:alphaModFix/>
          </a:blip>
          <a:srcRect/>
          <a:stretch/>
        </p:blipFill>
        <p:spPr>
          <a:xfrm>
            <a:off x="0" y="1230575"/>
            <a:ext cx="4410698" cy="3499100"/>
          </a:xfrm>
          <a:prstGeom prst="rect">
            <a:avLst/>
          </a:prstGeom>
          <a:noFill/>
          <a:ln>
            <a:noFill/>
          </a:ln>
        </p:spPr>
      </p:pic>
      <p:pic>
        <p:nvPicPr>
          <p:cNvPr id="56" name="Google Shape;56;p13"/>
          <p:cNvPicPr preferRelativeResize="0"/>
          <p:nvPr/>
        </p:nvPicPr>
        <p:blipFill rotWithShape="1">
          <a:blip r:embed="rId4">
            <a:alphaModFix/>
          </a:blip>
          <a:srcRect/>
          <a:stretch/>
        </p:blipFill>
        <p:spPr>
          <a:xfrm>
            <a:off x="4724400" y="1230573"/>
            <a:ext cx="4378523" cy="3499099"/>
          </a:xfrm>
          <a:prstGeom prst="rect">
            <a:avLst/>
          </a:prstGeom>
          <a:noFill/>
          <a:ln>
            <a:noFill/>
          </a:ln>
        </p:spPr>
      </p:pic>
      <p:sp>
        <p:nvSpPr>
          <p:cNvPr id="57" name="Google Shape;57;p13"/>
          <p:cNvSpPr txBox="1"/>
          <p:nvPr/>
        </p:nvSpPr>
        <p:spPr>
          <a:xfrm>
            <a:off x="8273075" y="4663175"/>
            <a:ext cx="768000" cy="37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10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Modern research is impossible without software</a:t>
            </a:r>
            <a:endParaRPr/>
          </a:p>
        </p:txBody>
      </p:sp>
      <p:sp>
        <p:nvSpPr>
          <p:cNvPr id="183" name="Google Shape;183;p2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pic>
        <p:nvPicPr>
          <p:cNvPr id="184" name="Google Shape;184;p23"/>
          <p:cNvPicPr preferRelativeResize="0"/>
          <p:nvPr/>
        </p:nvPicPr>
        <p:blipFill rotWithShape="1">
          <a:blip r:embed="rId3">
            <a:alphaModFix/>
          </a:blip>
          <a:srcRect/>
          <a:stretch/>
        </p:blipFill>
        <p:spPr>
          <a:xfrm>
            <a:off x="0" y="1143009"/>
            <a:ext cx="9144000" cy="2517648"/>
          </a:xfrm>
          <a:prstGeom prst="rect">
            <a:avLst/>
          </a:prstGeom>
          <a:noFill/>
          <a:ln>
            <a:noFill/>
          </a:ln>
        </p:spPr>
      </p:pic>
      <p:sp>
        <p:nvSpPr>
          <p:cNvPr id="185" name="Google Shape;185;p23"/>
          <p:cNvSpPr txBox="1"/>
          <p:nvPr/>
        </p:nvSpPr>
        <p:spPr>
          <a:xfrm>
            <a:off x="0" y="3629575"/>
            <a:ext cx="9144000" cy="1506600"/>
          </a:xfrm>
          <a:prstGeom prst="rect">
            <a:avLst/>
          </a:prstGeom>
          <a:solidFill>
            <a:schemeClr val="accent4"/>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50"/>
              <a:buFont typeface="Arial"/>
              <a:buNone/>
            </a:pPr>
            <a:r>
              <a:rPr lang="en" sz="2050" b="1" i="0" u="none" strike="noStrike" cap="none">
                <a:solidFill>
                  <a:schemeClr val="dk2"/>
                </a:solidFill>
              </a:rPr>
              <a:t>From thrown-together scripts, through an abundance of complex spreadsheets, to the millions of lines of code behind large-scale infrastructure, there are few areas where software does not play a fundamental part in research</a:t>
            </a:r>
            <a:endParaRPr sz="1200" b="1" i="0" u="none" strike="noStrike" cap="none">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189"/>
        <p:cNvGrpSpPr/>
        <p:nvPr/>
      </p:nvGrpSpPr>
      <p:grpSpPr>
        <a:xfrm>
          <a:off x="0" y="0"/>
          <a:ext cx="0" cy="0"/>
          <a:chOff x="0" y="0"/>
          <a:chExt cx="0" cy="0"/>
        </a:xfrm>
      </p:grpSpPr>
      <p:sp>
        <p:nvSpPr>
          <p:cNvPr id="190" name="Google Shape;190;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this course about?</a:t>
            </a:r>
            <a:endParaRPr/>
          </a:p>
        </p:txBody>
      </p:sp>
      <p:sp>
        <p:nvSpPr>
          <p:cNvPr id="191" name="Google Shape;191;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b="1"/>
              <a:t>Design &amp; engineer robust, extensible and reusable software</a:t>
            </a:r>
            <a:r>
              <a:rPr lang="en"/>
              <a:t> through the application of suitable programming paradigms and design techniques in a </a:t>
            </a:r>
            <a:r>
              <a:rPr lang="en" b="1"/>
              <a:t>team environment</a:t>
            </a:r>
            <a:r>
              <a:rPr lang="en"/>
              <a:t> and in </a:t>
            </a:r>
            <a:r>
              <a:rPr lang="en" b="1"/>
              <a:t>collaboration</a:t>
            </a:r>
            <a:r>
              <a:rPr lang="en"/>
              <a:t> with others</a:t>
            </a:r>
            <a:br>
              <a:rPr lang="en"/>
            </a:br>
            <a:endParaRPr/>
          </a:p>
          <a:p>
            <a:pPr marL="457200" lvl="0" indent="-342900" algn="l" rtl="0">
              <a:spcBef>
                <a:spcPts val="0"/>
              </a:spcBef>
              <a:spcAft>
                <a:spcPts val="0"/>
              </a:spcAft>
              <a:buSzPts val="1800"/>
              <a:buChar char="●"/>
            </a:pPr>
            <a:r>
              <a:rPr lang="en"/>
              <a:t>Use a </a:t>
            </a:r>
            <a:r>
              <a:rPr lang="en" b="1"/>
              <a:t>critical, reflective mindset</a:t>
            </a:r>
            <a:r>
              <a:rPr lang="en"/>
              <a:t> to </a:t>
            </a:r>
            <a:r>
              <a:rPr lang="en" b="1"/>
              <a:t>assess, improve, prepare</a:t>
            </a:r>
            <a:r>
              <a:rPr lang="en"/>
              <a:t> and </a:t>
            </a:r>
            <a:r>
              <a:rPr lang="en" b="1"/>
              <a:t>release</a:t>
            </a:r>
            <a:r>
              <a:rPr lang="en"/>
              <a:t> your software for </a:t>
            </a:r>
            <a:r>
              <a:rPr lang="en" b="1"/>
              <a:t>reuse</a:t>
            </a:r>
            <a:r>
              <a:rPr lang="en"/>
              <a:t> by others</a:t>
            </a:r>
            <a:br>
              <a:rPr lang="en"/>
            </a:br>
            <a:endParaRPr/>
          </a:p>
          <a:p>
            <a:pPr marL="457200" lvl="0" indent="-342900" algn="l" rtl="0">
              <a:spcBef>
                <a:spcPts val="0"/>
              </a:spcBef>
              <a:spcAft>
                <a:spcPts val="0"/>
              </a:spcAft>
              <a:buSzPts val="1800"/>
              <a:buChar char="●"/>
            </a:pPr>
            <a:r>
              <a:rPr lang="en" b="1"/>
              <a:t>Manage software project </a:t>
            </a:r>
            <a:r>
              <a:rPr lang="en"/>
              <a:t>over its lifetime and its </a:t>
            </a:r>
            <a:r>
              <a:rPr lang="en" b="1"/>
              <a:t>improvement</a:t>
            </a:r>
            <a:r>
              <a:rPr lang="en"/>
              <a:t> from </a:t>
            </a:r>
            <a:r>
              <a:rPr lang="en" b="1"/>
              <a:t>feedback</a:t>
            </a:r>
            <a:r>
              <a:rPr lang="en"/>
              <a:t> through </a:t>
            </a:r>
            <a:r>
              <a:rPr lang="en" b="1"/>
              <a:t>agile techniques</a:t>
            </a:r>
            <a:endParaRPr b="1"/>
          </a:p>
        </p:txBody>
      </p:sp>
      <p:sp>
        <p:nvSpPr>
          <p:cNvPr id="192" name="Google Shape;192;p24"/>
          <p:cNvSpPr txBox="1"/>
          <p:nvPr/>
        </p:nvSpPr>
        <p:spPr>
          <a:xfrm>
            <a:off x="75" y="4373700"/>
            <a:ext cx="9144000" cy="780300"/>
          </a:xfrm>
          <a:prstGeom prst="rect">
            <a:avLst/>
          </a:prstGeom>
          <a:solidFill>
            <a:schemeClr val="accent4"/>
          </a:solidFill>
          <a:ln>
            <a:noFill/>
          </a:ln>
        </p:spPr>
        <p:txBody>
          <a:bodyPr spcFirstLastPara="1" wrap="square" lIns="182875" tIns="91425" rIns="182875" bIns="91425" anchor="t" anchorCtr="0">
            <a:spAutoFit/>
          </a:bodyPr>
          <a:lstStyle/>
          <a:p>
            <a:pPr marL="0" lvl="0" indent="0" algn="ctr" rtl="0">
              <a:lnSpc>
                <a:spcPct val="115000"/>
              </a:lnSpc>
              <a:spcBef>
                <a:spcPts val="0"/>
              </a:spcBef>
              <a:spcAft>
                <a:spcPts val="0"/>
              </a:spcAft>
              <a:buNone/>
            </a:pPr>
            <a:r>
              <a:rPr lang="en" sz="1800" b="1">
                <a:solidFill>
                  <a:schemeClr val="dk2"/>
                </a:solidFill>
              </a:rPr>
              <a:t>Research is an increasingly collaborative endeavor that heavily relies on software - such software must be robust and reliable</a:t>
            </a:r>
            <a:endParaRPr>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196"/>
        <p:cNvGrpSpPr/>
        <p:nvPr/>
      </p:nvGrpSpPr>
      <p:grpSpPr>
        <a:xfrm>
          <a:off x="0" y="0"/>
          <a:ext cx="0" cy="0"/>
          <a:chOff x="0" y="0"/>
          <a:chExt cx="0" cy="0"/>
        </a:xfrm>
      </p:grpSpPr>
      <p:sp>
        <p:nvSpPr>
          <p:cNvPr id="197" name="Google Shape;197;p25"/>
          <p:cNvSpPr/>
          <p:nvPr/>
        </p:nvSpPr>
        <p:spPr>
          <a:xfrm>
            <a:off x="348700" y="1069900"/>
            <a:ext cx="5539800" cy="37248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Why should we care about software we write?</a:t>
            </a:r>
            <a:endParaRPr/>
          </a:p>
        </p:txBody>
      </p:sp>
      <p:sp>
        <p:nvSpPr>
          <p:cNvPr id="199" name="Google Shape;199;p25"/>
          <p:cNvSpPr txBox="1">
            <a:spLocks noGrp="1"/>
          </p:cNvSpPr>
          <p:nvPr>
            <p:ph type="body" idx="1"/>
          </p:nvPr>
        </p:nvSpPr>
        <p:spPr>
          <a:xfrm>
            <a:off x="5888500" y="1026375"/>
            <a:ext cx="3141900" cy="281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1600"/>
              <a:t>SSI survey of researchers, 2014</a:t>
            </a:r>
            <a:br>
              <a:rPr lang="en" sz="1600"/>
            </a:br>
            <a:r>
              <a:rPr lang="en" sz="1350" b="1" u="sng">
                <a:solidFill>
                  <a:schemeClr val="accent5"/>
                </a:solidFill>
                <a:hlinkClick r:id="rId3">
                  <a:extLst>
                    <a:ext uri="{A12FA001-AC4F-418D-AE19-62706E023703}">
                      <ahyp:hlinkClr xmlns:ahyp="http://schemas.microsoft.com/office/drawing/2018/hyperlinkcolor" val="tx"/>
                    </a:ext>
                  </a:extLst>
                </a:hlinkClick>
              </a:rPr>
              <a:t>DOI:10.5281/zenodo.1183562</a:t>
            </a:r>
            <a:endParaRPr sz="1600" u="sng">
              <a:solidFill>
                <a:schemeClr val="accent5"/>
              </a:solidFill>
            </a:endParaRPr>
          </a:p>
          <a:p>
            <a:pPr marL="0" lvl="0" indent="0" algn="l" rtl="0">
              <a:lnSpc>
                <a:spcPct val="115000"/>
              </a:lnSpc>
              <a:spcBef>
                <a:spcPts val="1600"/>
              </a:spcBef>
              <a:spcAft>
                <a:spcPts val="0"/>
              </a:spcAft>
              <a:buSzPts val="1800"/>
              <a:buNone/>
            </a:pPr>
            <a:r>
              <a:rPr lang="en" sz="1600"/>
              <a:t>15 Russell Group Universities</a:t>
            </a:r>
            <a:endParaRPr sz="1600"/>
          </a:p>
          <a:p>
            <a:pPr marL="0" lvl="0" indent="0" algn="l" rtl="0">
              <a:lnSpc>
                <a:spcPct val="115000"/>
              </a:lnSpc>
              <a:spcBef>
                <a:spcPts val="1600"/>
              </a:spcBef>
              <a:spcAft>
                <a:spcPts val="0"/>
              </a:spcAft>
              <a:buSzPts val="1800"/>
              <a:buNone/>
            </a:pPr>
            <a:r>
              <a:rPr lang="en" sz="1600"/>
              <a:t>Their software use and background</a:t>
            </a:r>
            <a:endParaRPr sz="1600"/>
          </a:p>
          <a:p>
            <a:pPr marL="0" lvl="0" indent="0" algn="l" rtl="0">
              <a:lnSpc>
                <a:spcPct val="115000"/>
              </a:lnSpc>
              <a:spcBef>
                <a:spcPts val="1600"/>
              </a:spcBef>
              <a:spcAft>
                <a:spcPts val="1600"/>
              </a:spcAft>
              <a:buSzPts val="1800"/>
              <a:buNone/>
            </a:pPr>
            <a:r>
              <a:rPr lang="en" sz="1600"/>
              <a:t>417 respondents</a:t>
            </a:r>
            <a:endParaRPr sz="1600"/>
          </a:p>
        </p:txBody>
      </p:sp>
      <p:pic>
        <p:nvPicPr>
          <p:cNvPr id="200" name="Google Shape;200;p25"/>
          <p:cNvPicPr preferRelativeResize="0"/>
          <p:nvPr/>
        </p:nvPicPr>
        <p:blipFill rotWithShape="1">
          <a:blip r:embed="rId4">
            <a:alphaModFix/>
          </a:blip>
          <a:srcRect/>
          <a:stretch/>
        </p:blipFill>
        <p:spPr>
          <a:xfrm>
            <a:off x="416025" y="1178775"/>
            <a:ext cx="5083121" cy="3542500"/>
          </a:xfrm>
          <a:prstGeom prst="rect">
            <a:avLst/>
          </a:prstGeom>
          <a:noFill/>
          <a:ln>
            <a:noFill/>
          </a:ln>
          <a:effectLst>
            <a:outerShdw blurRad="57150" dist="19050" dir="5400000" algn="bl" rotWithShape="0">
              <a:srgbClr val="000000">
                <a:alpha val="51764"/>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The software you write is important!</a:t>
            </a:r>
            <a:endParaRPr/>
          </a:p>
        </p:txBody>
      </p:sp>
      <p:sp>
        <p:nvSpPr>
          <p:cNvPr id="206" name="Google Shape;206;p26"/>
          <p:cNvSpPr txBox="1">
            <a:spLocks noGrp="1"/>
          </p:cNvSpPr>
          <p:nvPr>
            <p:ph type="body" idx="1"/>
          </p:nvPr>
        </p:nvSpPr>
        <p:spPr>
          <a:xfrm>
            <a:off x="311700" y="1152475"/>
            <a:ext cx="6020700" cy="2636400"/>
          </a:xfrm>
          <a:prstGeom prst="rect">
            <a:avLst/>
          </a:prstGeom>
          <a:noFill/>
          <a:ln>
            <a:noFill/>
          </a:ln>
        </p:spPr>
        <p:txBody>
          <a:bodyPr spcFirstLastPara="1" wrap="square" lIns="91425" tIns="91425" rIns="91425" bIns="91425" anchor="t" anchorCtr="0">
            <a:noAutofit/>
          </a:bodyPr>
          <a:lstStyle/>
          <a:p>
            <a:r>
              <a:rPr lang="en"/>
              <a:t>Software inherently contains </a:t>
            </a:r>
            <a:r>
              <a:rPr lang="en" i="1"/>
              <a:t>value, </a:t>
            </a:r>
            <a:r>
              <a:rPr lang="en"/>
              <a:t>not a throw-away artifact</a:t>
            </a:r>
            <a:br>
              <a:rPr lang="en"/>
            </a:br>
            <a:endParaRPr lang="en-US"/>
          </a:p>
          <a:p>
            <a:pPr marL="457200" lvl="0" indent="-342900" algn="l" rtl="0">
              <a:lnSpc>
                <a:spcPct val="115000"/>
              </a:lnSpc>
              <a:spcBef>
                <a:spcPts val="0"/>
              </a:spcBef>
              <a:spcAft>
                <a:spcPts val="0"/>
              </a:spcAft>
              <a:buSzPts val="1800"/>
              <a:buChar char="●"/>
            </a:pPr>
            <a:r>
              <a:rPr lang="en"/>
              <a:t>Difficult to gauge to what extent it might be used in the future</a:t>
            </a:r>
            <a:endParaRPr/>
          </a:p>
          <a:p>
            <a:pPr marL="914400" lvl="1" indent="-317500" algn="l" rtl="0">
              <a:lnSpc>
                <a:spcPct val="115000"/>
              </a:lnSpc>
              <a:spcBef>
                <a:spcPts val="0"/>
              </a:spcBef>
              <a:spcAft>
                <a:spcPts val="0"/>
              </a:spcAft>
              <a:buSzPts val="1400"/>
              <a:buChar char="○"/>
            </a:pPr>
            <a:r>
              <a:rPr lang="en"/>
              <a:t>By who?</a:t>
            </a:r>
            <a:endParaRPr/>
          </a:p>
          <a:p>
            <a:pPr marL="914400" lvl="1" indent="-317500" algn="l" rtl="0">
              <a:lnSpc>
                <a:spcPct val="115000"/>
              </a:lnSpc>
              <a:spcBef>
                <a:spcPts val="0"/>
              </a:spcBef>
              <a:spcAft>
                <a:spcPts val="0"/>
              </a:spcAft>
              <a:buSzPts val="1400"/>
              <a:buChar char="○"/>
            </a:pPr>
            <a:r>
              <a:rPr lang="en"/>
              <a:t>Which parts?</a:t>
            </a:r>
            <a:endParaRPr/>
          </a:p>
          <a:p>
            <a:pPr marL="914400" lvl="1" indent="-317500" algn="l" rtl="0">
              <a:lnSpc>
                <a:spcPct val="115000"/>
              </a:lnSpc>
              <a:spcBef>
                <a:spcPts val="0"/>
              </a:spcBef>
              <a:spcAft>
                <a:spcPts val="0"/>
              </a:spcAft>
              <a:buSzPts val="1400"/>
              <a:buChar char="○"/>
            </a:pPr>
            <a:r>
              <a:rPr lang="en"/>
              <a:t>Which projects?</a:t>
            </a:r>
            <a:endParaRPr/>
          </a:p>
          <a:p>
            <a:pPr marL="914400" lvl="1" indent="-317500" algn="l" rtl="0">
              <a:lnSpc>
                <a:spcPct val="115000"/>
              </a:lnSpc>
              <a:spcBef>
                <a:spcPts val="0"/>
              </a:spcBef>
              <a:spcAft>
                <a:spcPts val="0"/>
              </a:spcAft>
              <a:buSzPts val="1400"/>
              <a:buChar char="○"/>
            </a:pPr>
            <a:r>
              <a:rPr lang="en"/>
              <a:t>Reproducibility of results – from publications!</a:t>
            </a:r>
            <a:endParaRPr/>
          </a:p>
        </p:txBody>
      </p:sp>
      <p:pic>
        <p:nvPicPr>
          <p:cNvPr id="207" name="Google Shape;207;p26"/>
          <p:cNvPicPr preferRelativeResize="0"/>
          <p:nvPr/>
        </p:nvPicPr>
        <p:blipFill rotWithShape="1">
          <a:blip r:embed="rId3">
            <a:alphaModFix/>
          </a:blip>
          <a:srcRect/>
          <a:stretch/>
        </p:blipFill>
        <p:spPr>
          <a:xfrm>
            <a:off x="6396853" y="1685875"/>
            <a:ext cx="2747150" cy="2260149"/>
          </a:xfrm>
          <a:prstGeom prst="rect">
            <a:avLst/>
          </a:prstGeom>
          <a:noFill/>
          <a:ln>
            <a:noFill/>
          </a:ln>
        </p:spPr>
      </p:pic>
      <p:sp>
        <p:nvSpPr>
          <p:cNvPr id="208" name="Google Shape;208;p26"/>
          <p:cNvSpPr txBox="1"/>
          <p:nvPr/>
        </p:nvSpPr>
        <p:spPr>
          <a:xfrm>
            <a:off x="8750" y="4376500"/>
            <a:ext cx="9135300" cy="7920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1" u="none" strike="noStrike" cap="none">
                <a:solidFill>
                  <a:srgbClr val="000000"/>
                </a:solidFill>
                <a:latin typeface="Arial"/>
                <a:ea typeface="Arial"/>
                <a:cs typeface="Arial"/>
                <a:sym typeface="Arial"/>
              </a:rPr>
              <a:t>Can it/should it be reusable by others?</a:t>
            </a:r>
            <a:endParaRPr sz="2400" b="1"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r>
              <a:rPr lang="en" sz="2400" b="1" u="none" strike="noStrike" cap="none">
                <a:solidFill>
                  <a:srgbClr val="000000"/>
                </a:solidFill>
                <a:latin typeface="Arial"/>
                <a:ea typeface="Arial"/>
                <a:cs typeface="Arial"/>
                <a:sym typeface="Arial"/>
              </a:rPr>
              <a:t>...including yourself?</a:t>
            </a:r>
            <a:endParaRPr sz="2400" b="1"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When should you have considered how to engineer your software?</a:t>
            </a:r>
            <a:endParaRPr/>
          </a:p>
          <a:p>
            <a:pPr marL="0" lvl="0" indent="0" algn="l" rtl="0">
              <a:lnSpc>
                <a:spcPct val="100000"/>
              </a:lnSpc>
              <a:spcBef>
                <a:spcPts val="0"/>
              </a:spcBef>
              <a:spcAft>
                <a:spcPts val="0"/>
              </a:spcAft>
              <a:buSzPts val="2800"/>
              <a:buNone/>
            </a:pPr>
            <a:endParaRPr/>
          </a:p>
        </p:txBody>
      </p:sp>
      <p:sp>
        <p:nvSpPr>
          <p:cNvPr id="214" name="Google Shape;214;p27"/>
          <p:cNvSpPr txBox="1">
            <a:spLocks noGrp="1"/>
          </p:cNvSpPr>
          <p:nvPr>
            <p:ph type="body" idx="1"/>
          </p:nvPr>
        </p:nvSpPr>
        <p:spPr>
          <a:xfrm>
            <a:off x="3320150" y="1937650"/>
            <a:ext cx="5694000" cy="263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sz="2000" b="1" i="1">
                <a:latin typeface="Merriweather"/>
                <a:ea typeface="Merriweather"/>
                <a:cs typeface="Merriweather"/>
                <a:sym typeface="Merriweather"/>
              </a:rPr>
              <a:t>"The best time to plant a tree is 20 years ago.</a:t>
            </a:r>
            <a:br>
              <a:rPr lang="en" sz="2000" b="1" i="1">
                <a:latin typeface="Merriweather"/>
                <a:ea typeface="Merriweather"/>
                <a:cs typeface="Merriweather"/>
                <a:sym typeface="Merriweather"/>
              </a:rPr>
            </a:br>
            <a:r>
              <a:rPr lang="en" sz="2000" b="1" i="1">
                <a:latin typeface="Merriweather"/>
                <a:ea typeface="Merriweather"/>
                <a:cs typeface="Merriweather"/>
                <a:sym typeface="Merriweather"/>
              </a:rPr>
              <a:t> The second best time is now."</a:t>
            </a:r>
            <a:endParaRPr sz="2000" b="1" i="1">
              <a:latin typeface="Merriweather"/>
              <a:ea typeface="Merriweather"/>
              <a:cs typeface="Merriweather"/>
              <a:sym typeface="Merriweather"/>
            </a:endParaRPr>
          </a:p>
        </p:txBody>
      </p:sp>
      <p:pic>
        <p:nvPicPr>
          <p:cNvPr id="215" name="Google Shape;215;p27"/>
          <p:cNvPicPr preferRelativeResize="0"/>
          <p:nvPr/>
        </p:nvPicPr>
        <p:blipFill rotWithShape="1">
          <a:blip r:embed="rId3">
            <a:alphaModFix/>
          </a:blip>
          <a:srcRect b="14139"/>
          <a:stretch/>
        </p:blipFill>
        <p:spPr>
          <a:xfrm>
            <a:off x="506875" y="1485200"/>
            <a:ext cx="2728225" cy="3508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accent2"/>
                </a:solidFill>
              </a:rPr>
              <a:t>Programming vs engineering</a:t>
            </a:r>
            <a:endParaRPr>
              <a:solidFill>
                <a:schemeClr val="accent2"/>
              </a:solidFill>
            </a:endParaRPr>
          </a:p>
          <a:p>
            <a:pPr marL="0" lvl="0" indent="0" algn="l" rtl="0">
              <a:lnSpc>
                <a:spcPct val="100000"/>
              </a:lnSpc>
              <a:spcBef>
                <a:spcPts val="0"/>
              </a:spcBef>
              <a:spcAft>
                <a:spcPts val="0"/>
              </a:spcAft>
              <a:buSzPts val="2800"/>
              <a:buNone/>
            </a:pPr>
            <a:endParaRPr/>
          </a:p>
        </p:txBody>
      </p:sp>
      <p:sp>
        <p:nvSpPr>
          <p:cNvPr id="221" name="Google Shape;221;p28"/>
          <p:cNvSpPr txBox="1">
            <a:spLocks noGrp="1"/>
          </p:cNvSpPr>
          <p:nvPr>
            <p:ph type="body" idx="1"/>
          </p:nvPr>
        </p:nvSpPr>
        <p:spPr>
          <a:xfrm>
            <a:off x="311700" y="1152475"/>
            <a:ext cx="4470600" cy="254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b="1"/>
              <a:t>Programming / Coding</a:t>
            </a:r>
            <a:endParaRPr b="1"/>
          </a:p>
          <a:p>
            <a:pPr marL="457200" lvl="0" indent="-342900" algn="l" rtl="0">
              <a:lnSpc>
                <a:spcPct val="115000"/>
              </a:lnSpc>
              <a:spcBef>
                <a:spcPts val="1600"/>
              </a:spcBef>
              <a:spcAft>
                <a:spcPts val="0"/>
              </a:spcAft>
              <a:buSzPts val="1800"/>
              <a:buChar char="●"/>
            </a:pPr>
            <a:r>
              <a:rPr lang="en"/>
              <a:t>Focus is on one aspect of software development (implementation)</a:t>
            </a:r>
            <a:endParaRPr/>
          </a:p>
          <a:p>
            <a:pPr marL="457200" lvl="0" indent="-342900" algn="l" rtl="0">
              <a:lnSpc>
                <a:spcPct val="115000"/>
              </a:lnSpc>
              <a:spcBef>
                <a:spcPts val="0"/>
              </a:spcBef>
              <a:spcAft>
                <a:spcPts val="0"/>
              </a:spcAft>
              <a:buSzPts val="1800"/>
              <a:buChar char="●"/>
            </a:pPr>
            <a:r>
              <a:rPr lang="en"/>
              <a:t>Writes software for themselves</a:t>
            </a:r>
            <a:endParaRPr/>
          </a:p>
          <a:p>
            <a:pPr marL="457200" lvl="0" indent="-342900" algn="l" rtl="0">
              <a:lnSpc>
                <a:spcPct val="115000"/>
              </a:lnSpc>
              <a:spcBef>
                <a:spcPts val="0"/>
              </a:spcBef>
              <a:spcAft>
                <a:spcPts val="0"/>
              </a:spcAft>
              <a:buSzPts val="1800"/>
              <a:buChar char="●"/>
            </a:pPr>
            <a:r>
              <a:rPr lang="en"/>
              <a:t>Mostly an individual activity</a:t>
            </a:r>
            <a:endParaRPr/>
          </a:p>
          <a:p>
            <a:pPr marL="457200" lvl="0" indent="-342900" algn="l" rtl="0">
              <a:lnSpc>
                <a:spcPct val="115000"/>
              </a:lnSpc>
              <a:spcBef>
                <a:spcPts val="0"/>
              </a:spcBef>
              <a:spcAft>
                <a:spcPts val="0"/>
              </a:spcAft>
              <a:buSzPts val="1800"/>
              <a:buChar char="●"/>
            </a:pPr>
            <a:r>
              <a:rPr lang="en"/>
              <a:t>Writes software to fulfil research goals (ideally from a design)</a:t>
            </a:r>
            <a:endParaRPr/>
          </a:p>
        </p:txBody>
      </p:sp>
      <p:sp>
        <p:nvSpPr>
          <p:cNvPr id="222" name="Google Shape;222;p28"/>
          <p:cNvSpPr txBox="1">
            <a:spLocks noGrp="1"/>
          </p:cNvSpPr>
          <p:nvPr>
            <p:ph type="body" idx="1"/>
          </p:nvPr>
        </p:nvSpPr>
        <p:spPr>
          <a:xfrm>
            <a:off x="4782300" y="1152475"/>
            <a:ext cx="42915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b="1"/>
              <a:t>Engineering</a:t>
            </a:r>
            <a:endParaRPr b="1"/>
          </a:p>
          <a:p>
            <a:pPr marL="457200" lvl="0" indent="-342900" algn="l" rtl="0">
              <a:lnSpc>
                <a:spcPct val="115000"/>
              </a:lnSpc>
              <a:spcBef>
                <a:spcPts val="1600"/>
              </a:spcBef>
              <a:spcAft>
                <a:spcPts val="0"/>
              </a:spcAft>
              <a:buSzPts val="1800"/>
              <a:buChar char="●"/>
            </a:pPr>
            <a:r>
              <a:rPr lang="en"/>
              <a:t>Considers the </a:t>
            </a:r>
            <a:r>
              <a:rPr lang="en" i="1"/>
              <a:t>lifecycle</a:t>
            </a:r>
            <a:r>
              <a:rPr lang="en"/>
              <a:t> of software</a:t>
            </a:r>
            <a:endParaRPr/>
          </a:p>
          <a:p>
            <a:pPr marL="457200" lvl="0" indent="-342900" algn="l" rtl="0">
              <a:lnSpc>
                <a:spcPct val="115000"/>
              </a:lnSpc>
              <a:spcBef>
                <a:spcPts val="0"/>
              </a:spcBef>
              <a:spcAft>
                <a:spcPts val="0"/>
              </a:spcAft>
              <a:buSzPts val="1800"/>
              <a:buChar char="●"/>
            </a:pPr>
            <a:r>
              <a:rPr lang="en"/>
              <a:t>Writes software for </a:t>
            </a:r>
            <a:r>
              <a:rPr lang="en" i="1"/>
              <a:t>stakeholders</a:t>
            </a:r>
            <a:endParaRPr i="1"/>
          </a:p>
          <a:p>
            <a:pPr marL="457200" lvl="0" indent="-342900" algn="l" rtl="0">
              <a:lnSpc>
                <a:spcPct val="115000"/>
              </a:lnSpc>
              <a:spcBef>
                <a:spcPts val="0"/>
              </a:spcBef>
              <a:spcAft>
                <a:spcPts val="0"/>
              </a:spcAft>
              <a:buSzPts val="1800"/>
              <a:buChar char="●"/>
            </a:pPr>
            <a:r>
              <a:rPr lang="en"/>
              <a:t>Takes </a:t>
            </a:r>
            <a:r>
              <a:rPr lang="en" i="1"/>
              <a:t>team ethic</a:t>
            </a:r>
            <a:r>
              <a:rPr lang="en"/>
              <a:t> into account</a:t>
            </a:r>
            <a:endParaRPr/>
          </a:p>
          <a:p>
            <a:pPr marL="457200" lvl="0" indent="-342900" algn="l" rtl="0">
              <a:lnSpc>
                <a:spcPct val="115000"/>
              </a:lnSpc>
              <a:spcBef>
                <a:spcPts val="0"/>
              </a:spcBef>
              <a:spcAft>
                <a:spcPts val="0"/>
              </a:spcAft>
              <a:buSzPts val="1800"/>
              <a:buChar char="●"/>
            </a:pPr>
            <a:r>
              <a:rPr lang="en"/>
              <a:t>Applies a </a:t>
            </a:r>
            <a:r>
              <a:rPr lang="en" i="1"/>
              <a:t>process</a:t>
            </a:r>
            <a:r>
              <a:rPr lang="en"/>
              <a:t> to understanding, designing, building, releasing, and maintaining software</a:t>
            </a:r>
            <a:endParaRPr/>
          </a:p>
        </p:txBody>
      </p:sp>
      <p:sp>
        <p:nvSpPr>
          <p:cNvPr id="223" name="Google Shape;223;p28"/>
          <p:cNvSpPr txBox="1">
            <a:spLocks noGrp="1"/>
          </p:cNvSpPr>
          <p:nvPr>
            <p:ph type="body" idx="1"/>
          </p:nvPr>
        </p:nvSpPr>
        <p:spPr>
          <a:xfrm>
            <a:off x="0" y="4401025"/>
            <a:ext cx="9144000" cy="770700"/>
          </a:xfrm>
          <a:prstGeom prst="rect">
            <a:avLst/>
          </a:prstGeom>
          <a:solidFill>
            <a:schemeClr val="accent4"/>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b="1" i="1">
                <a:solidFill>
                  <a:schemeClr val="dk2"/>
                </a:solidFill>
              </a:rPr>
              <a:t>"Programmers tend to start coding right away. Sometimes this works."</a:t>
            </a:r>
            <a:br>
              <a:rPr lang="en" b="1">
                <a:solidFill>
                  <a:schemeClr val="dk2"/>
                </a:solidFill>
              </a:rPr>
            </a:br>
            <a:r>
              <a:rPr lang="en" b="1">
                <a:solidFill>
                  <a:schemeClr val="dk2"/>
                </a:solidFill>
              </a:rPr>
              <a:t> - Eric Larsen, 2018</a:t>
            </a:r>
            <a:endParaRPr b="1">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Target audience</a:t>
            </a:r>
            <a:endParaRPr/>
          </a:p>
        </p:txBody>
      </p:sp>
      <p:sp>
        <p:nvSpPr>
          <p:cNvPr id="229" name="Google Shape;229;p29"/>
          <p:cNvSpPr txBox="1">
            <a:spLocks noGrp="1"/>
          </p:cNvSpPr>
          <p:nvPr>
            <p:ph type="body" idx="1"/>
          </p:nvPr>
        </p:nvSpPr>
        <p:spPr>
          <a:xfrm>
            <a:off x="311700" y="1152475"/>
            <a:ext cx="8520600" cy="38106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FF9900"/>
              </a:buClr>
              <a:buSzPts val="1800"/>
              <a:buChar char="●"/>
            </a:pPr>
            <a:r>
              <a:rPr lang="en" b="1">
                <a:solidFill>
                  <a:srgbClr val="FF9900"/>
                </a:solidFill>
              </a:rPr>
              <a:t>A researcher developer, with foundational coding skills, now facing new challenges</a:t>
            </a:r>
            <a:endParaRPr b="1">
              <a:solidFill>
                <a:srgbClr val="FF9900"/>
              </a:solidFill>
            </a:endParaRPr>
          </a:p>
          <a:p>
            <a:pPr marL="914400" lvl="1" indent="-317500" algn="l" rtl="0">
              <a:lnSpc>
                <a:spcPct val="115000"/>
              </a:lnSpc>
              <a:spcBef>
                <a:spcPts val="0"/>
              </a:spcBef>
              <a:spcAft>
                <a:spcPts val="0"/>
              </a:spcAft>
              <a:buSzPts val="1400"/>
              <a:buChar char="○"/>
            </a:pPr>
            <a:r>
              <a:rPr lang="en"/>
              <a:t>Software projects becoming more complex</a:t>
            </a:r>
            <a:endParaRPr/>
          </a:p>
          <a:p>
            <a:pPr marL="914400" lvl="1" indent="-317500" algn="l" rtl="0">
              <a:lnSpc>
                <a:spcPct val="115000"/>
              </a:lnSpc>
              <a:spcBef>
                <a:spcPts val="0"/>
              </a:spcBef>
              <a:spcAft>
                <a:spcPts val="0"/>
              </a:spcAft>
              <a:buSzPts val="1400"/>
              <a:buChar char="○"/>
            </a:pPr>
            <a:r>
              <a:rPr lang="en"/>
              <a:t>Scale of development increasing</a:t>
            </a:r>
            <a:endParaRPr/>
          </a:p>
          <a:p>
            <a:pPr marL="914400" lvl="1" indent="-317500" algn="l" rtl="0">
              <a:lnSpc>
                <a:spcPct val="115000"/>
              </a:lnSpc>
              <a:spcBef>
                <a:spcPts val="0"/>
              </a:spcBef>
              <a:spcAft>
                <a:spcPts val="0"/>
              </a:spcAft>
              <a:buSzPts val="1400"/>
              <a:buChar char="○"/>
            </a:pPr>
            <a:r>
              <a:rPr lang="en"/>
              <a:t>More collaborative development and use, internal or external</a:t>
            </a:r>
            <a:endParaRPr/>
          </a:p>
          <a:p>
            <a:pPr marL="914400" lvl="1" indent="-317500" algn="l" rtl="0">
              <a:lnSpc>
                <a:spcPct val="115000"/>
              </a:lnSpc>
              <a:spcBef>
                <a:spcPts val="0"/>
              </a:spcBef>
              <a:spcAft>
                <a:spcPts val="0"/>
              </a:spcAft>
              <a:buSzPts val="1400"/>
              <a:buChar char="○"/>
            </a:pPr>
            <a:r>
              <a:rPr lang="en"/>
              <a:t>Higher expectations on software</a:t>
            </a:r>
            <a:endParaRPr/>
          </a:p>
          <a:p>
            <a:pPr marL="914400" lvl="1" indent="-317500" algn="l" rtl="0">
              <a:lnSpc>
                <a:spcPct val="115000"/>
              </a:lnSpc>
              <a:spcBef>
                <a:spcPts val="0"/>
              </a:spcBef>
              <a:spcAft>
                <a:spcPts val="0"/>
              </a:spcAft>
              <a:buSzPts val="1400"/>
              <a:buChar char="○"/>
            </a:pPr>
            <a:r>
              <a:rPr lang="en"/>
              <a:t>Increase in requests for change, more 'technical debt'</a:t>
            </a:r>
            <a:br>
              <a:rPr lang="en"/>
            </a:br>
            <a:endParaRPr/>
          </a:p>
          <a:p>
            <a:pPr marL="0" lvl="0" indent="0" algn="l" rtl="0">
              <a:lnSpc>
                <a:spcPct val="115000"/>
              </a:lnSpc>
              <a:spcBef>
                <a:spcPts val="0"/>
              </a:spcBef>
              <a:spcAft>
                <a:spcPts val="0"/>
              </a:spcAft>
              <a:buNone/>
            </a:pPr>
            <a:endParaRPr b="1">
              <a:solidFill>
                <a:srgbClr val="FF9900"/>
              </a:solidFill>
            </a:endParaRPr>
          </a:p>
        </p:txBody>
      </p:sp>
      <p:grpSp>
        <p:nvGrpSpPr>
          <p:cNvPr id="230" name="Google Shape;230;p29"/>
          <p:cNvGrpSpPr/>
          <p:nvPr/>
        </p:nvGrpSpPr>
        <p:grpSpPr>
          <a:xfrm>
            <a:off x="4125400" y="2869326"/>
            <a:ext cx="4876587" cy="2093749"/>
            <a:chOff x="84600" y="681300"/>
            <a:chExt cx="8602200" cy="4021800"/>
          </a:xfrm>
        </p:grpSpPr>
        <p:sp>
          <p:nvSpPr>
            <p:cNvPr id="231" name="Google Shape;231;p29"/>
            <p:cNvSpPr txBox="1"/>
            <p:nvPr/>
          </p:nvSpPr>
          <p:spPr>
            <a:xfrm>
              <a:off x="84600" y="2156100"/>
              <a:ext cx="2049000" cy="1064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CC0000"/>
                  </a:solidFill>
                  <a:latin typeface="Merriweather"/>
                  <a:ea typeface="Merriweather"/>
                  <a:cs typeface="Merriweather"/>
                  <a:sym typeface="Merriweather"/>
                </a:rPr>
                <a:t>Software</a:t>
              </a:r>
              <a:br>
                <a:rPr lang="en" sz="1200" b="0" i="0" u="none" strike="noStrike" cap="none">
                  <a:solidFill>
                    <a:srgbClr val="CC0000"/>
                  </a:solidFill>
                  <a:latin typeface="Merriweather"/>
                  <a:ea typeface="Merriweather"/>
                  <a:cs typeface="Merriweather"/>
                  <a:sym typeface="Merriweather"/>
                </a:rPr>
              </a:br>
              <a:r>
                <a:rPr lang="en" sz="1200" b="0" i="0" u="none" strike="noStrike" cap="none">
                  <a:solidFill>
                    <a:srgbClr val="CC0000"/>
                  </a:solidFill>
                  <a:latin typeface="Merriweather"/>
                  <a:ea typeface="Merriweather"/>
                  <a:cs typeface="Merriweather"/>
                  <a:sym typeface="Merriweather"/>
                </a:rPr>
                <a:t>Engineering</a:t>
              </a:r>
              <a:endParaRPr sz="1200" b="0" i="0" u="none" strike="noStrike" cap="none">
                <a:solidFill>
                  <a:srgbClr val="CC0000"/>
                </a:solidFill>
                <a:latin typeface="Merriweather"/>
                <a:ea typeface="Merriweather"/>
                <a:cs typeface="Merriweather"/>
                <a:sym typeface="Merriweather"/>
              </a:endParaRPr>
            </a:p>
          </p:txBody>
        </p:sp>
        <p:sp>
          <p:nvSpPr>
            <p:cNvPr id="232" name="Google Shape;232;p29"/>
            <p:cNvSpPr txBox="1"/>
            <p:nvPr/>
          </p:nvSpPr>
          <p:spPr>
            <a:xfrm>
              <a:off x="6858000" y="2235300"/>
              <a:ext cx="1828800" cy="709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1155CC"/>
                  </a:solidFill>
                  <a:latin typeface="Merriweather"/>
                  <a:ea typeface="Merriweather"/>
                  <a:cs typeface="Merriweather"/>
                  <a:sym typeface="Merriweather"/>
                </a:rPr>
                <a:t>Research</a:t>
              </a:r>
              <a:endParaRPr sz="1200" b="0" i="0" u="none" strike="noStrike" cap="none">
                <a:solidFill>
                  <a:srgbClr val="1155CC"/>
                </a:solidFill>
                <a:latin typeface="Merriweather"/>
                <a:ea typeface="Merriweather"/>
                <a:cs typeface="Merriweather"/>
                <a:sym typeface="Merriweather"/>
              </a:endParaRPr>
            </a:p>
          </p:txBody>
        </p:sp>
        <p:cxnSp>
          <p:nvCxnSpPr>
            <p:cNvPr id="233" name="Google Shape;233;p29"/>
            <p:cNvCxnSpPr/>
            <p:nvPr/>
          </p:nvCxnSpPr>
          <p:spPr>
            <a:xfrm>
              <a:off x="2133600" y="2514600"/>
              <a:ext cx="2362200" cy="0"/>
            </a:xfrm>
            <a:prstGeom prst="straightConnector1">
              <a:avLst/>
            </a:prstGeom>
            <a:noFill/>
            <a:ln w="38100" cap="flat" cmpd="sng">
              <a:solidFill>
                <a:srgbClr val="CC0000"/>
              </a:solidFill>
              <a:prstDash val="solid"/>
              <a:round/>
              <a:headEnd type="oval" w="med" len="med"/>
              <a:tailEnd type="none" w="sm" len="sm"/>
            </a:ln>
          </p:spPr>
        </p:cxnSp>
        <p:cxnSp>
          <p:nvCxnSpPr>
            <p:cNvPr id="234" name="Google Shape;234;p29"/>
            <p:cNvCxnSpPr/>
            <p:nvPr/>
          </p:nvCxnSpPr>
          <p:spPr>
            <a:xfrm rot="10800000">
              <a:off x="4495800" y="2514600"/>
              <a:ext cx="2362200" cy="0"/>
            </a:xfrm>
            <a:prstGeom prst="straightConnector1">
              <a:avLst/>
            </a:prstGeom>
            <a:noFill/>
            <a:ln w="38100" cap="flat" cmpd="sng">
              <a:solidFill>
                <a:srgbClr val="1155CC"/>
              </a:solidFill>
              <a:prstDash val="solid"/>
              <a:round/>
              <a:headEnd type="oval" w="med" len="med"/>
              <a:tailEnd type="none" w="sm" len="sm"/>
            </a:ln>
          </p:spPr>
        </p:cxnSp>
        <p:sp>
          <p:nvSpPr>
            <p:cNvPr id="235" name="Google Shape;235;p29"/>
            <p:cNvSpPr txBox="1"/>
            <p:nvPr/>
          </p:nvSpPr>
          <p:spPr>
            <a:xfrm>
              <a:off x="4800600" y="3657600"/>
              <a:ext cx="1752600" cy="946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erriweather"/>
                  <a:ea typeface="Merriweather"/>
                  <a:cs typeface="Merriweather"/>
                  <a:sym typeface="Merriweather"/>
                </a:rPr>
                <a:t>Researcher</a:t>
              </a:r>
              <a:br>
                <a:rPr lang="en" sz="1000" b="0" i="0" u="none" strike="noStrike" cap="none">
                  <a:solidFill>
                    <a:schemeClr val="dk1"/>
                  </a:solidFill>
                  <a:latin typeface="Merriweather"/>
                  <a:ea typeface="Merriweather"/>
                  <a:cs typeface="Merriweather"/>
                  <a:sym typeface="Merriweather"/>
                </a:rPr>
              </a:br>
              <a:r>
                <a:rPr lang="en" sz="1000" b="0" i="0" u="none" strike="noStrike" cap="none">
                  <a:solidFill>
                    <a:schemeClr val="dk1"/>
                  </a:solidFill>
                  <a:latin typeface="Merriweather"/>
                  <a:ea typeface="Merriweather"/>
                  <a:cs typeface="Merriweather"/>
                  <a:sym typeface="Merriweather"/>
                </a:rPr>
                <a:t>developer</a:t>
              </a:r>
              <a:endParaRPr sz="1000" b="0" i="0" u="none" strike="noStrike" cap="none">
                <a:solidFill>
                  <a:schemeClr val="dk1"/>
                </a:solidFill>
                <a:latin typeface="Merriweather"/>
                <a:ea typeface="Merriweather"/>
                <a:cs typeface="Merriweather"/>
                <a:sym typeface="Merriweather"/>
              </a:endParaRPr>
            </a:p>
          </p:txBody>
        </p:sp>
        <p:sp>
          <p:nvSpPr>
            <p:cNvPr id="236" name="Google Shape;236;p29"/>
            <p:cNvSpPr txBox="1"/>
            <p:nvPr/>
          </p:nvSpPr>
          <p:spPr>
            <a:xfrm>
              <a:off x="5867400" y="681300"/>
              <a:ext cx="1752600" cy="65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erriweather"/>
                  <a:ea typeface="Merriweather"/>
                  <a:cs typeface="Merriweather"/>
                  <a:sym typeface="Merriweather"/>
                </a:rPr>
                <a:t>Researcher</a:t>
              </a:r>
              <a:endParaRPr sz="1000" b="0" i="0" u="none" strike="noStrike" cap="none">
                <a:solidFill>
                  <a:schemeClr val="dk1"/>
                </a:solidFill>
                <a:latin typeface="Merriweather"/>
                <a:ea typeface="Merriweather"/>
                <a:cs typeface="Merriweather"/>
                <a:sym typeface="Merriweather"/>
              </a:endParaRPr>
            </a:p>
          </p:txBody>
        </p:sp>
        <p:sp>
          <p:nvSpPr>
            <p:cNvPr id="237" name="Google Shape;237;p29"/>
            <p:cNvSpPr txBox="1"/>
            <p:nvPr/>
          </p:nvSpPr>
          <p:spPr>
            <a:xfrm>
              <a:off x="1371600" y="3756900"/>
              <a:ext cx="1752600" cy="946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erriweather"/>
                  <a:ea typeface="Merriweather"/>
                  <a:cs typeface="Merriweather"/>
                  <a:sym typeface="Merriweather"/>
                </a:rPr>
                <a:t>Software Engineer</a:t>
              </a:r>
              <a:endParaRPr sz="1000" b="0" i="0" u="none" strike="noStrike" cap="none">
                <a:solidFill>
                  <a:schemeClr val="dk1"/>
                </a:solidFill>
                <a:latin typeface="Merriweather"/>
                <a:ea typeface="Merriweather"/>
                <a:cs typeface="Merriweather"/>
                <a:sym typeface="Merriweather"/>
              </a:endParaRPr>
            </a:p>
          </p:txBody>
        </p:sp>
        <p:cxnSp>
          <p:nvCxnSpPr>
            <p:cNvPr id="238" name="Google Shape;238;p29"/>
            <p:cNvCxnSpPr/>
            <p:nvPr/>
          </p:nvCxnSpPr>
          <p:spPr>
            <a:xfrm rot="10800000">
              <a:off x="2209800" y="2819400"/>
              <a:ext cx="0" cy="838200"/>
            </a:xfrm>
            <a:prstGeom prst="straightConnector1">
              <a:avLst/>
            </a:prstGeom>
            <a:noFill/>
            <a:ln w="28575" cap="flat" cmpd="sng">
              <a:solidFill>
                <a:schemeClr val="dk1"/>
              </a:solidFill>
              <a:prstDash val="solid"/>
              <a:round/>
              <a:headEnd type="none" w="sm" len="sm"/>
              <a:tailEnd type="triangle" w="med" len="med"/>
            </a:ln>
          </p:spPr>
        </p:cxnSp>
        <p:cxnSp>
          <p:nvCxnSpPr>
            <p:cNvPr id="239" name="Google Shape;239;p29"/>
            <p:cNvCxnSpPr/>
            <p:nvPr/>
          </p:nvCxnSpPr>
          <p:spPr>
            <a:xfrm rot="10800000">
              <a:off x="5638800" y="2743200"/>
              <a:ext cx="0" cy="838200"/>
            </a:xfrm>
            <a:prstGeom prst="straightConnector1">
              <a:avLst/>
            </a:prstGeom>
            <a:noFill/>
            <a:ln w="28575" cap="flat" cmpd="sng">
              <a:solidFill>
                <a:schemeClr val="dk1"/>
              </a:solidFill>
              <a:prstDash val="solid"/>
              <a:round/>
              <a:headEnd type="none" w="sm" len="sm"/>
              <a:tailEnd type="triangle" w="med" len="med"/>
            </a:ln>
          </p:spPr>
        </p:cxnSp>
        <p:cxnSp>
          <p:nvCxnSpPr>
            <p:cNvPr id="240" name="Google Shape;240;p29"/>
            <p:cNvCxnSpPr/>
            <p:nvPr/>
          </p:nvCxnSpPr>
          <p:spPr>
            <a:xfrm>
              <a:off x="6781800" y="1219200"/>
              <a:ext cx="0" cy="990600"/>
            </a:xfrm>
            <a:prstGeom prst="straightConnector1">
              <a:avLst/>
            </a:prstGeom>
            <a:noFill/>
            <a:ln w="28575" cap="flat" cmpd="sng">
              <a:solidFill>
                <a:schemeClr val="dk1"/>
              </a:solidFill>
              <a:prstDash val="solid"/>
              <a:round/>
              <a:headEnd type="none" w="sm" len="sm"/>
              <a:tailEnd type="triangle" w="med" len="med"/>
            </a:ln>
          </p:spPr>
        </p:cxn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6" name="Google Shape;246;p30"/>
          <p:cNvSpPr txBox="1">
            <a:spLocks noGrp="1"/>
          </p:cNvSpPr>
          <p:nvPr>
            <p:ph type="body" idx="1"/>
          </p:nvPr>
        </p:nvSpPr>
        <p:spPr>
          <a:xfrm>
            <a:off x="311700" y="712925"/>
            <a:ext cx="3974897" cy="4271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sz="1800">
                <a:solidFill>
                  <a:schemeClr val="dk1"/>
                </a:solidFill>
              </a:rPr>
              <a:t>You have just joined a team that works on an existing software project. The projects is written in Python and studies and analyses inflammation in a group of patients that have been given a new treatment for arthritis in a medical trial. The software project is not finished and contains some bugs and tests that are failing. Over the course - you will work either individually or with your colleagues to develop more code and fix these errors.</a:t>
            </a:r>
            <a:endParaRPr lang="en-GB"/>
          </a:p>
        </p:txBody>
      </p:sp>
      <p:pic>
        <p:nvPicPr>
          <p:cNvPr id="1026" name="Picture 2" descr="Make New Employees Feel Welcome - 6 Ways - HH Staffing Services">
            <a:extLst>
              <a:ext uri="{FF2B5EF4-FFF2-40B4-BE49-F238E27FC236}">
                <a16:creationId xmlns:a16="http://schemas.microsoft.com/office/drawing/2014/main" id="{1F08DAD9-034A-5A49-8B15-9E82C3DA43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597" y="1097829"/>
            <a:ext cx="4440307" cy="295280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EEF6D09F-5F97-2C4B-87F3-733FDBC300FE}"/>
              </a:ext>
            </a:extLst>
          </p:cNvPr>
          <p:cNvSpPr>
            <a:spLocks noGrp="1"/>
          </p:cNvSpPr>
          <p:nvPr>
            <p:ph type="title"/>
          </p:nvPr>
        </p:nvSpPr>
        <p:spPr/>
        <p:txBody>
          <a:bodyPr/>
          <a:lstStyle/>
          <a:p>
            <a:endParaRPr lang="en-NL"/>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0"/>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Course outline</a:t>
            </a:r>
            <a:endParaRPr/>
          </a:p>
        </p:txBody>
      </p:sp>
      <p:sp>
        <p:nvSpPr>
          <p:cNvPr id="246" name="Google Shape;246;p30"/>
          <p:cNvSpPr txBox="1">
            <a:spLocks noGrp="1"/>
          </p:cNvSpPr>
          <p:nvPr>
            <p:ph type="body" idx="1"/>
          </p:nvPr>
        </p:nvSpPr>
        <p:spPr>
          <a:xfrm>
            <a:off x="311700" y="277496"/>
            <a:ext cx="8607900" cy="427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b="1">
              <a:solidFill>
                <a:srgbClr val="FF9900"/>
              </a:solidFill>
            </a:endParaRPr>
          </a:p>
          <a:p>
            <a:pPr marL="457200" lvl="0" indent="-342900" algn="l" rtl="0">
              <a:lnSpc>
                <a:spcPct val="115000"/>
              </a:lnSpc>
              <a:spcBef>
                <a:spcPts val="0"/>
              </a:spcBef>
              <a:spcAft>
                <a:spcPts val="0"/>
              </a:spcAft>
              <a:buSzPts val="1800"/>
              <a:buAutoNum type="arabicPeriod"/>
            </a:pPr>
            <a:r>
              <a:rPr lang="en" b="1">
                <a:solidFill>
                  <a:srgbClr val="FF9900"/>
                </a:solidFill>
              </a:rPr>
              <a:t>Environment for Collaborative Code Development			</a:t>
            </a:r>
            <a:endParaRPr b="1" i="1">
              <a:solidFill>
                <a:schemeClr val="accent5"/>
              </a:solidFill>
            </a:endParaRPr>
          </a:p>
          <a:p>
            <a:pPr marL="914400" lvl="1" indent="-342900" algn="l" rtl="0">
              <a:lnSpc>
                <a:spcPct val="115000"/>
              </a:lnSpc>
              <a:spcBef>
                <a:spcPts val="0"/>
              </a:spcBef>
              <a:spcAft>
                <a:spcPts val="0"/>
              </a:spcAft>
              <a:buSzPts val="1800"/>
              <a:buChar char="○"/>
            </a:pPr>
            <a:r>
              <a:rPr lang="en"/>
              <a:t>Setting up our software project, development environments and tools, virtual environments, Git &amp; GitHub, coding conventions</a:t>
            </a:r>
            <a:endParaRPr/>
          </a:p>
          <a:p>
            <a:pPr marL="457200" lvl="0" indent="-342900" algn="l" rtl="0">
              <a:lnSpc>
                <a:spcPct val="115000"/>
              </a:lnSpc>
              <a:spcBef>
                <a:spcPts val="0"/>
              </a:spcBef>
              <a:spcAft>
                <a:spcPts val="0"/>
              </a:spcAft>
              <a:buSzPts val="1800"/>
              <a:buAutoNum type="arabicPeriod"/>
            </a:pPr>
            <a:r>
              <a:rPr lang="en" b="1">
                <a:solidFill>
                  <a:srgbClr val="FF9900"/>
                </a:solidFill>
              </a:rPr>
              <a:t>Ensuring Correctness of Software at Scale				</a:t>
            </a:r>
            <a:endParaRPr b="1" i="1">
              <a:solidFill>
                <a:schemeClr val="accent5"/>
              </a:solidFill>
            </a:endParaRPr>
          </a:p>
          <a:p>
            <a:pPr marL="914400" lvl="1" indent="-317500" algn="l" rtl="0">
              <a:lnSpc>
                <a:spcPct val="115000"/>
              </a:lnSpc>
              <a:spcBef>
                <a:spcPts val="0"/>
              </a:spcBef>
              <a:spcAft>
                <a:spcPts val="0"/>
              </a:spcAft>
              <a:buSzPts val="1400"/>
              <a:buChar char="○"/>
            </a:pPr>
            <a:r>
              <a:rPr lang="en"/>
              <a:t>Automatically testing your software, unit tests, continuous integration,</a:t>
            </a:r>
            <a:br>
              <a:rPr lang="en"/>
            </a:br>
            <a:r>
              <a:rPr lang="en"/>
              <a:t>debugging, improving code robustness</a:t>
            </a:r>
            <a:endParaRPr/>
          </a:p>
          <a:p>
            <a:pPr marL="457200" lvl="0" indent="-342900" algn="l" rtl="0">
              <a:lnSpc>
                <a:spcPct val="115000"/>
              </a:lnSpc>
              <a:spcBef>
                <a:spcPts val="0"/>
              </a:spcBef>
              <a:spcAft>
                <a:spcPts val="0"/>
              </a:spcAft>
              <a:buSzPts val="1800"/>
              <a:buAutoNum type="arabicPeriod"/>
            </a:pPr>
            <a:r>
              <a:rPr lang="en" b="1">
                <a:solidFill>
                  <a:srgbClr val="FF9900"/>
                </a:solidFill>
              </a:rPr>
              <a:t>Software Development as a Process					</a:t>
            </a:r>
            <a:endParaRPr b="1" i="1">
              <a:solidFill>
                <a:schemeClr val="accent5"/>
              </a:solidFill>
            </a:endParaRPr>
          </a:p>
          <a:p>
            <a:pPr marL="914400" lvl="1" indent="-317500" algn="l" rtl="0">
              <a:lnSpc>
                <a:spcPct val="115000"/>
              </a:lnSpc>
              <a:spcBef>
                <a:spcPts val="0"/>
              </a:spcBef>
              <a:spcAft>
                <a:spcPts val="0"/>
              </a:spcAft>
              <a:buSzPts val="1400"/>
              <a:buChar char="○"/>
            </a:pPr>
            <a:r>
              <a:rPr lang="en"/>
              <a:t>Software requirements, design, architecture and implementation (via programming paradigms) as typical stages of a software development process</a:t>
            </a:r>
            <a:endParaRPr/>
          </a:p>
          <a:p>
            <a:pPr marL="457200" lvl="0" indent="-342900" algn="l" rtl="0">
              <a:lnSpc>
                <a:spcPct val="115000"/>
              </a:lnSpc>
              <a:spcBef>
                <a:spcPts val="0"/>
              </a:spcBef>
              <a:spcAft>
                <a:spcPts val="0"/>
              </a:spcAft>
              <a:buSzPts val="1800"/>
              <a:buAutoNum type="arabicPeriod"/>
            </a:pPr>
            <a:r>
              <a:rPr lang="en" b="1">
                <a:solidFill>
                  <a:srgbClr val="FF9900"/>
                </a:solidFill>
              </a:rPr>
              <a:t>Collaborative Software Development for Reuse			</a:t>
            </a:r>
            <a:endParaRPr b="1">
              <a:solidFill>
                <a:srgbClr val="FF9900"/>
              </a:solidFill>
            </a:endParaRPr>
          </a:p>
          <a:p>
            <a:pPr marL="914400" lvl="1" indent="-342900" algn="l" rtl="0">
              <a:lnSpc>
                <a:spcPct val="115000"/>
              </a:lnSpc>
              <a:spcBef>
                <a:spcPts val="0"/>
              </a:spcBef>
              <a:spcAft>
                <a:spcPts val="0"/>
              </a:spcAft>
              <a:buSzPts val="1800"/>
              <a:buChar char="○"/>
            </a:pPr>
            <a:r>
              <a:rPr lang="en"/>
              <a:t>Code review, documenting and preparing/packaging software for release and reuse</a:t>
            </a:r>
            <a:endParaRPr/>
          </a:p>
          <a:p>
            <a:pPr marL="457200" lvl="0" indent="-342900" algn="l" rtl="0">
              <a:spcBef>
                <a:spcPts val="0"/>
              </a:spcBef>
              <a:spcAft>
                <a:spcPts val="0"/>
              </a:spcAft>
              <a:buSzPts val="1800"/>
              <a:buAutoNum type="arabicPeriod"/>
            </a:pPr>
            <a:r>
              <a:rPr lang="en" b="1">
                <a:solidFill>
                  <a:srgbClr val="FF9900"/>
                </a:solidFill>
              </a:rPr>
              <a:t>Managing and Improving Software Over Its Lifetime			</a:t>
            </a:r>
            <a:endParaRPr/>
          </a:p>
          <a:p>
            <a:pPr marL="914400" lvl="1" indent="-342900" algn="l" rtl="0">
              <a:spcBef>
                <a:spcPts val="0"/>
              </a:spcBef>
              <a:spcAft>
                <a:spcPts val="0"/>
              </a:spcAft>
              <a:buSzPts val="1800"/>
              <a:buChar char="○"/>
            </a:pPr>
            <a:r>
              <a:rPr lang="en"/>
              <a:t>Tracking issues, managing team communications and software project planning and management</a:t>
            </a:r>
          </a:p>
          <a:p>
            <a:pPr>
              <a:buFont typeface="+mj-lt"/>
              <a:buAutoNum type="arabicPeriod"/>
            </a:pPr>
            <a:r>
              <a:rPr lang="en-GB" b="1">
                <a:solidFill>
                  <a:srgbClr val="FF9900"/>
                </a:solidFill>
              </a:rPr>
              <a:t>Apply learned skills to own project			</a:t>
            </a:r>
            <a:endParaRPr lang="en-GB"/>
          </a:p>
          <a:p>
            <a:pPr>
              <a:buChar char="○"/>
            </a:pPr>
            <a:endParaRPr/>
          </a:p>
        </p:txBody>
      </p:sp>
    </p:spTree>
    <p:extLst>
      <p:ext uri="{BB962C8B-B14F-4D97-AF65-F5344CB8AC3E}">
        <p14:creationId xmlns:p14="http://schemas.microsoft.com/office/powerpoint/2010/main" val="1018296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How will the workshop run</a:t>
            </a:r>
            <a:endParaRPr/>
          </a:p>
        </p:txBody>
      </p:sp>
      <p:sp>
        <p:nvSpPr>
          <p:cNvPr id="252" name="Google Shape;252;p3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Char char="●"/>
            </a:pPr>
            <a:r>
              <a:rPr lang="en" sz="2000" b="1">
                <a:solidFill>
                  <a:srgbClr val="FF9900"/>
                </a:solidFill>
              </a:rPr>
              <a:t>Delivery is helper-supported self-learning (no live coding)</a:t>
            </a:r>
            <a:endParaRPr sz="2000" b="1">
              <a:solidFill>
                <a:srgbClr val="FF9900"/>
              </a:solidFill>
            </a:endParaRPr>
          </a:p>
          <a:p>
            <a:pPr marL="914400" lvl="1" indent="-330200" algn="l" rtl="0">
              <a:lnSpc>
                <a:spcPct val="115000"/>
              </a:lnSpc>
              <a:spcBef>
                <a:spcPts val="0"/>
              </a:spcBef>
              <a:spcAft>
                <a:spcPts val="0"/>
              </a:spcAft>
              <a:buSzPts val="1600"/>
              <a:buChar char="○"/>
            </a:pPr>
            <a:r>
              <a:rPr lang="en" sz="1600"/>
              <a:t>Learners go through material individually (at their own pace)</a:t>
            </a:r>
            <a:endParaRPr sz="1600"/>
          </a:p>
          <a:p>
            <a:pPr marL="914400" lvl="1" indent="-330200" algn="l" rtl="0">
              <a:spcBef>
                <a:spcPts val="0"/>
              </a:spcBef>
              <a:spcAft>
                <a:spcPts val="0"/>
              </a:spcAft>
              <a:buSzPts val="1600"/>
              <a:buChar char="○"/>
            </a:pPr>
            <a:r>
              <a:rPr lang="en" sz="1600"/>
              <a:t>You work together in groups of 4-5 people</a:t>
            </a:r>
            <a:endParaRPr sz="1600"/>
          </a:p>
          <a:p>
            <a:pPr marL="914400" lvl="1" indent="-330200" algn="l" rtl="0">
              <a:spcBef>
                <a:spcPts val="0"/>
              </a:spcBef>
              <a:spcAft>
                <a:spcPts val="0"/>
              </a:spcAft>
              <a:buSzPts val="1600"/>
              <a:buChar char="○"/>
            </a:pPr>
            <a:r>
              <a:rPr lang="en" sz="1600"/>
              <a:t>Trainers will be available to assist with problems and answer questions</a:t>
            </a:r>
            <a:endParaRPr sz="1600"/>
          </a:p>
          <a:p>
            <a:pPr marL="914400" lvl="1" indent="-330200" algn="l" rtl="0">
              <a:lnSpc>
                <a:spcPct val="115000"/>
              </a:lnSpc>
              <a:spcBef>
                <a:spcPts val="0"/>
              </a:spcBef>
              <a:spcAft>
                <a:spcPts val="0"/>
              </a:spcAft>
              <a:buSzPts val="1600"/>
              <a:buChar char="○"/>
            </a:pPr>
            <a:r>
              <a:rPr lang="en" sz="1600"/>
              <a:t>Initially exercises are performed individually, more group/team work in later stages when we will need to keep more in sync with everyone in a group</a:t>
            </a:r>
            <a:endParaRPr sz="1600"/>
          </a:p>
          <a:p>
            <a:pPr marL="914400" lvl="1" indent="-330200" algn="l" rtl="0">
              <a:lnSpc>
                <a:spcPct val="115000"/>
              </a:lnSpc>
              <a:spcBef>
                <a:spcPts val="0"/>
              </a:spcBef>
              <a:spcAft>
                <a:spcPts val="0"/>
              </a:spcAft>
              <a:buSzPts val="1600"/>
              <a:buChar char="○"/>
            </a:pPr>
            <a:r>
              <a:rPr lang="en" sz="1600"/>
              <a:t>Feel free to ask questions and start discussions with people in your group or instructors. This is a good opportunity to ask related questions about your daily work as well.</a:t>
            </a:r>
            <a:endParaRPr sz="1600"/>
          </a:p>
          <a:p>
            <a:pPr marL="914400" lvl="1" indent="-330200" algn="l" rtl="0">
              <a:lnSpc>
                <a:spcPct val="115000"/>
              </a:lnSpc>
              <a:spcBef>
                <a:spcPts val="0"/>
              </a:spcBef>
              <a:spcAft>
                <a:spcPts val="0"/>
              </a:spcAft>
              <a:buSzPts val="1600"/>
              <a:buChar char="○"/>
            </a:pPr>
            <a:r>
              <a:rPr lang="en" sz="1600"/>
              <a:t>Take regular breaks as you need</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A typical research software lifecycle</a:t>
            </a:r>
            <a:endParaRPr/>
          </a:p>
          <a:p>
            <a:pPr marL="0" lvl="0" indent="0" algn="l" rtl="0">
              <a:lnSpc>
                <a:spcPct val="100000"/>
              </a:lnSpc>
              <a:spcBef>
                <a:spcPts val="0"/>
              </a:spcBef>
              <a:spcAft>
                <a:spcPts val="0"/>
              </a:spcAft>
              <a:buSzPts val="2800"/>
              <a:buNone/>
            </a:pPr>
            <a:endParaRPr/>
          </a:p>
        </p:txBody>
      </p:sp>
      <p:sp>
        <p:nvSpPr>
          <p:cNvPr id="63" name="Google Shape;63;p14"/>
          <p:cNvSpPr/>
          <p:nvPr/>
        </p:nvSpPr>
        <p:spPr>
          <a:xfrm>
            <a:off x="1049825" y="1462913"/>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Research Questions</a:t>
            </a:r>
            <a:endParaRPr sz="1400" b="0" i="0" u="none" strike="noStrike" cap="none">
              <a:solidFill>
                <a:srgbClr val="000000"/>
              </a:solidFill>
              <a:latin typeface="Arial"/>
              <a:ea typeface="Arial"/>
              <a:cs typeface="Arial"/>
              <a:sym typeface="Arial"/>
            </a:endParaRPr>
          </a:p>
        </p:txBody>
      </p:sp>
      <p:sp>
        <p:nvSpPr>
          <p:cNvPr id="64" name="Google Shape;64;p14"/>
          <p:cNvSpPr/>
          <p:nvPr/>
        </p:nvSpPr>
        <p:spPr>
          <a:xfrm>
            <a:off x="2205125" y="1952063"/>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Develop Software</a:t>
            </a:r>
            <a:endParaRPr sz="1400" b="0" i="0" u="none" strike="noStrike" cap="none">
              <a:solidFill>
                <a:srgbClr val="000000"/>
              </a:solidFill>
              <a:latin typeface="Arial"/>
              <a:ea typeface="Arial"/>
              <a:cs typeface="Arial"/>
              <a:sym typeface="Arial"/>
            </a:endParaRPr>
          </a:p>
        </p:txBody>
      </p:sp>
      <p:sp>
        <p:nvSpPr>
          <p:cNvPr id="65" name="Google Shape;65;p14"/>
          <p:cNvSpPr/>
          <p:nvPr/>
        </p:nvSpPr>
        <p:spPr>
          <a:xfrm>
            <a:off x="3360425" y="2441213"/>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Run Software</a:t>
            </a:r>
            <a:endParaRPr sz="1400" b="0" i="0" u="none" strike="noStrike" cap="none">
              <a:solidFill>
                <a:srgbClr val="000000"/>
              </a:solidFill>
              <a:latin typeface="Arial"/>
              <a:ea typeface="Arial"/>
              <a:cs typeface="Arial"/>
              <a:sym typeface="Arial"/>
            </a:endParaRPr>
          </a:p>
        </p:txBody>
      </p:sp>
      <p:sp>
        <p:nvSpPr>
          <p:cNvPr id="66" name="Google Shape;66;p14"/>
          <p:cNvSpPr/>
          <p:nvPr/>
        </p:nvSpPr>
        <p:spPr>
          <a:xfrm>
            <a:off x="4515725" y="2930363"/>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Analyse Data</a:t>
            </a:r>
            <a:endParaRPr sz="1400" b="0" i="0" u="none" strike="noStrike" cap="none">
              <a:solidFill>
                <a:srgbClr val="000000"/>
              </a:solidFill>
              <a:latin typeface="Arial"/>
              <a:ea typeface="Arial"/>
              <a:cs typeface="Arial"/>
              <a:sym typeface="Arial"/>
            </a:endParaRPr>
          </a:p>
        </p:txBody>
      </p:sp>
      <p:sp>
        <p:nvSpPr>
          <p:cNvPr id="67" name="Google Shape;67;p14"/>
          <p:cNvSpPr/>
          <p:nvPr/>
        </p:nvSpPr>
        <p:spPr>
          <a:xfrm>
            <a:off x="5671025" y="3419513"/>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Publish Paper</a:t>
            </a:r>
            <a:endParaRPr sz="1400" b="0" i="0" u="none" strike="noStrike" cap="none">
              <a:solidFill>
                <a:srgbClr val="000000"/>
              </a:solidFill>
              <a:latin typeface="Arial"/>
              <a:ea typeface="Arial"/>
              <a:cs typeface="Arial"/>
              <a:sym typeface="Arial"/>
            </a:endParaRPr>
          </a:p>
        </p:txBody>
      </p:sp>
      <p:sp>
        <p:nvSpPr>
          <p:cNvPr id="68" name="Google Shape;68;p14"/>
          <p:cNvSpPr/>
          <p:nvPr/>
        </p:nvSpPr>
        <p:spPr>
          <a:xfrm>
            <a:off x="6826325" y="3908663"/>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Project Ends</a:t>
            </a:r>
            <a:endParaRPr sz="1400" b="0" i="0" u="none" strike="noStrike" cap="none">
              <a:solidFill>
                <a:srgbClr val="000000"/>
              </a:solidFill>
              <a:latin typeface="Arial"/>
              <a:ea typeface="Arial"/>
              <a:cs typeface="Arial"/>
              <a:sym typeface="Arial"/>
            </a:endParaRPr>
          </a:p>
        </p:txBody>
      </p:sp>
      <p:cxnSp>
        <p:nvCxnSpPr>
          <p:cNvPr id="69" name="Google Shape;69;p14"/>
          <p:cNvCxnSpPr>
            <a:stCxn id="63" idx="3"/>
            <a:endCxn id="64" idx="0"/>
          </p:cNvCxnSpPr>
          <p:nvPr/>
        </p:nvCxnSpPr>
        <p:spPr>
          <a:xfrm>
            <a:off x="2205125" y="1707563"/>
            <a:ext cx="577800" cy="244500"/>
          </a:xfrm>
          <a:prstGeom prst="curvedConnector2">
            <a:avLst/>
          </a:prstGeom>
          <a:noFill/>
          <a:ln w="9525" cap="flat" cmpd="sng">
            <a:solidFill>
              <a:schemeClr val="accent5"/>
            </a:solidFill>
            <a:prstDash val="solid"/>
            <a:round/>
            <a:headEnd type="none" w="sm" len="sm"/>
            <a:tailEnd type="triangle" w="med" len="med"/>
          </a:ln>
        </p:spPr>
      </p:cxnSp>
      <p:cxnSp>
        <p:nvCxnSpPr>
          <p:cNvPr id="70" name="Google Shape;70;p14"/>
          <p:cNvCxnSpPr>
            <a:stCxn id="64" idx="3"/>
            <a:endCxn id="65" idx="0"/>
          </p:cNvCxnSpPr>
          <p:nvPr/>
        </p:nvCxnSpPr>
        <p:spPr>
          <a:xfrm>
            <a:off x="3360425" y="2196713"/>
            <a:ext cx="577800" cy="244500"/>
          </a:xfrm>
          <a:prstGeom prst="curvedConnector2">
            <a:avLst/>
          </a:prstGeom>
          <a:noFill/>
          <a:ln w="9525" cap="flat" cmpd="sng">
            <a:solidFill>
              <a:schemeClr val="accent5"/>
            </a:solidFill>
            <a:prstDash val="solid"/>
            <a:round/>
            <a:headEnd type="none" w="sm" len="sm"/>
            <a:tailEnd type="triangle" w="med" len="med"/>
          </a:ln>
        </p:spPr>
      </p:cxnSp>
      <p:cxnSp>
        <p:nvCxnSpPr>
          <p:cNvPr id="71" name="Google Shape;71;p14"/>
          <p:cNvCxnSpPr>
            <a:stCxn id="65" idx="3"/>
            <a:endCxn id="66" idx="0"/>
          </p:cNvCxnSpPr>
          <p:nvPr/>
        </p:nvCxnSpPr>
        <p:spPr>
          <a:xfrm>
            <a:off x="4515725" y="2685863"/>
            <a:ext cx="577800" cy="244500"/>
          </a:xfrm>
          <a:prstGeom prst="curvedConnector2">
            <a:avLst/>
          </a:prstGeom>
          <a:noFill/>
          <a:ln w="9525" cap="flat" cmpd="sng">
            <a:solidFill>
              <a:schemeClr val="accent5"/>
            </a:solidFill>
            <a:prstDash val="solid"/>
            <a:round/>
            <a:headEnd type="none" w="sm" len="sm"/>
            <a:tailEnd type="triangle" w="med" len="med"/>
          </a:ln>
        </p:spPr>
      </p:cxnSp>
      <p:cxnSp>
        <p:nvCxnSpPr>
          <p:cNvPr id="72" name="Google Shape;72;p14"/>
          <p:cNvCxnSpPr>
            <a:stCxn id="66" idx="3"/>
            <a:endCxn id="67" idx="0"/>
          </p:cNvCxnSpPr>
          <p:nvPr/>
        </p:nvCxnSpPr>
        <p:spPr>
          <a:xfrm>
            <a:off x="5671025" y="3175013"/>
            <a:ext cx="577800" cy="244500"/>
          </a:xfrm>
          <a:prstGeom prst="curvedConnector2">
            <a:avLst/>
          </a:prstGeom>
          <a:noFill/>
          <a:ln w="9525" cap="flat" cmpd="sng">
            <a:solidFill>
              <a:schemeClr val="accent5"/>
            </a:solidFill>
            <a:prstDash val="solid"/>
            <a:round/>
            <a:headEnd type="none" w="sm" len="sm"/>
            <a:tailEnd type="triangle" w="med" len="med"/>
          </a:ln>
        </p:spPr>
      </p:cxnSp>
      <p:cxnSp>
        <p:nvCxnSpPr>
          <p:cNvPr id="73" name="Google Shape;73;p14"/>
          <p:cNvCxnSpPr>
            <a:stCxn id="67" idx="3"/>
            <a:endCxn id="68" idx="0"/>
          </p:cNvCxnSpPr>
          <p:nvPr/>
        </p:nvCxnSpPr>
        <p:spPr>
          <a:xfrm>
            <a:off x="6826325" y="3664163"/>
            <a:ext cx="577800" cy="244500"/>
          </a:xfrm>
          <a:prstGeom prst="curvedConnector2">
            <a:avLst/>
          </a:prstGeom>
          <a:noFill/>
          <a:ln w="9525" cap="flat" cmpd="sng">
            <a:solidFill>
              <a:schemeClr val="accent5"/>
            </a:solidFill>
            <a:prstDash val="solid"/>
            <a:round/>
            <a:headEnd type="none" w="sm" len="sm"/>
            <a:tailEnd type="triangl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A final note …</a:t>
            </a:r>
            <a:endParaRPr/>
          </a:p>
        </p:txBody>
      </p:sp>
      <p:sp>
        <p:nvSpPr>
          <p:cNvPr id="264" name="Google Shape;264;p33"/>
          <p:cNvSpPr txBox="1">
            <a:spLocks noGrp="1"/>
          </p:cNvSpPr>
          <p:nvPr>
            <p:ph type="body" idx="1"/>
          </p:nvPr>
        </p:nvSpPr>
        <p:spPr>
          <a:xfrm>
            <a:off x="311700" y="1152475"/>
            <a:ext cx="8520600" cy="38331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ADADAD"/>
              </a:buClr>
              <a:buSzPts val="1800"/>
              <a:buChar char="●"/>
            </a:pPr>
            <a:r>
              <a:rPr lang="en" b="1">
                <a:solidFill>
                  <a:schemeClr val="accent4"/>
                </a:solidFill>
              </a:rPr>
              <a:t>About working through the material</a:t>
            </a:r>
            <a:endParaRPr b="1">
              <a:solidFill>
                <a:schemeClr val="accent4"/>
              </a:solidFill>
            </a:endParaRPr>
          </a:p>
          <a:p>
            <a:pPr marL="914400" lvl="1" indent="-317500" algn="l" rtl="0">
              <a:lnSpc>
                <a:spcPct val="115000"/>
              </a:lnSpc>
              <a:spcBef>
                <a:spcPts val="0"/>
              </a:spcBef>
              <a:spcAft>
                <a:spcPts val="0"/>
              </a:spcAft>
              <a:buClr>
                <a:srgbClr val="ADADAD"/>
              </a:buClr>
              <a:buSzPts val="1400"/>
              <a:buChar char="○"/>
            </a:pPr>
            <a:r>
              <a:rPr lang="en">
                <a:solidFill>
                  <a:srgbClr val="ADADAD"/>
                </a:solidFill>
              </a:rPr>
              <a:t>Start from the actual section introduction - bigger picture</a:t>
            </a:r>
            <a:endParaRPr>
              <a:solidFill>
                <a:srgbClr val="ADADAD"/>
              </a:solidFill>
            </a:endParaRPr>
          </a:p>
          <a:p>
            <a:pPr marL="914400" lvl="1" indent="-317500" algn="l" rtl="0">
              <a:lnSpc>
                <a:spcPct val="115000"/>
              </a:lnSpc>
              <a:spcBef>
                <a:spcPts val="0"/>
              </a:spcBef>
              <a:spcAft>
                <a:spcPts val="0"/>
              </a:spcAft>
              <a:buClr>
                <a:srgbClr val="ADADAD"/>
              </a:buClr>
              <a:buSzPts val="1400"/>
              <a:buChar char="○"/>
            </a:pPr>
            <a:r>
              <a:rPr lang="en">
                <a:solidFill>
                  <a:srgbClr val="ADADAD"/>
                </a:solidFill>
              </a:rPr>
              <a:t>Exercises - try to do them on your own (before looking at the solution)</a:t>
            </a:r>
            <a:endParaRPr>
              <a:solidFill>
                <a:srgbClr val="ADADAD"/>
              </a:solidFill>
            </a:endParaRPr>
          </a:p>
          <a:p>
            <a:pPr marL="914400" lvl="1" indent="-317500" algn="l" rtl="0">
              <a:lnSpc>
                <a:spcPct val="115000"/>
              </a:lnSpc>
              <a:spcBef>
                <a:spcPts val="0"/>
              </a:spcBef>
              <a:spcAft>
                <a:spcPts val="0"/>
              </a:spcAft>
              <a:buClr>
                <a:srgbClr val="ADADAD"/>
              </a:buClr>
              <a:buSzPts val="1400"/>
              <a:buChar char="○"/>
            </a:pPr>
            <a:r>
              <a:rPr lang="en">
                <a:solidFill>
                  <a:srgbClr val="ADADAD"/>
                </a:solidFill>
              </a:rPr>
              <a:t>Exercises - don't skip them! Some later materials depend on this</a:t>
            </a:r>
            <a:endParaRPr>
              <a:solidFill>
                <a:srgbClr val="ADADAD"/>
              </a:solidFill>
            </a:endParaRPr>
          </a:p>
          <a:p>
            <a:pPr marL="1371600" lvl="2" indent="-317500" algn="l" rtl="0">
              <a:lnSpc>
                <a:spcPct val="115000"/>
              </a:lnSpc>
              <a:spcBef>
                <a:spcPts val="0"/>
              </a:spcBef>
              <a:spcAft>
                <a:spcPts val="0"/>
              </a:spcAft>
              <a:buClr>
                <a:srgbClr val="ADADAD"/>
              </a:buClr>
              <a:buSzPts val="1400"/>
              <a:buChar char="■"/>
            </a:pPr>
            <a:r>
              <a:rPr lang="en">
                <a:solidFill>
                  <a:srgbClr val="ADADAD"/>
                </a:solidFill>
              </a:rPr>
              <a:t>Optional exercises are clearly marked - all other exercises should be completed</a:t>
            </a:r>
            <a:endParaRPr>
              <a:solidFill>
                <a:srgbClr val="ADADAD"/>
              </a:solidFill>
            </a:endParaRPr>
          </a:p>
          <a:p>
            <a:pPr lvl="1">
              <a:spcBef>
                <a:spcPts val="0"/>
              </a:spcBef>
              <a:buClr>
                <a:srgbClr val="ADADAD"/>
              </a:buClr>
            </a:pPr>
            <a:r>
              <a:rPr lang="en">
                <a:solidFill>
                  <a:srgbClr val="ADADAD"/>
                </a:solidFill>
              </a:rPr>
              <a:t>If you fall behind, ask a group member or instructor to walk you through so you are in sync with the rest</a:t>
            </a:r>
            <a:br>
              <a:rPr lang="en"/>
            </a:br>
            <a:endParaRPr>
              <a:solidFill>
                <a:srgbClr val="ADADAD"/>
              </a:solidFill>
            </a:endParaRPr>
          </a:p>
          <a:p>
            <a:pPr marL="457200" lvl="0" indent="-342900" algn="l" rtl="0">
              <a:spcBef>
                <a:spcPts val="0"/>
              </a:spcBef>
              <a:spcAft>
                <a:spcPts val="0"/>
              </a:spcAft>
              <a:buSzPts val="1800"/>
              <a:buChar char="●"/>
            </a:pPr>
            <a:r>
              <a:rPr lang="en" b="1">
                <a:solidFill>
                  <a:schemeClr val="accent4"/>
                </a:solidFill>
              </a:rPr>
              <a:t>Please ask for help - do not suffer in silence!</a:t>
            </a:r>
            <a:endParaRPr b="1">
              <a:solidFill>
                <a:schemeClr val="accent4"/>
              </a:solidFill>
            </a:endParaRPr>
          </a:p>
          <a:p>
            <a:pPr marL="914400" indent="-317500">
              <a:buSzPts val="1400"/>
            </a:pPr>
            <a:r>
              <a:rPr lang="en" sz="1400"/>
              <a:t>Ask for help if needed </a:t>
            </a:r>
          </a:p>
          <a:p>
            <a:pPr marL="914400" indent="-317500">
              <a:lnSpc>
                <a:spcPct val="114999"/>
              </a:lnSpc>
              <a:buSzPts val="1400"/>
            </a:pPr>
            <a:r>
              <a:rPr lang="en" sz="1400"/>
              <a:t>We know from experience that some people don't like to read, especially not at the end of the day when you feel like everyone else is moving faster than you. Ask an instructor to explain instead of reading the texts!</a:t>
            </a:r>
          </a:p>
          <a:p>
            <a:pPr marL="0" lvl="0" indent="0" algn="l" rtl="0">
              <a:lnSpc>
                <a:spcPct val="115000"/>
              </a:lnSpc>
              <a:spcBef>
                <a:spcPts val="0"/>
              </a:spcBef>
              <a:spcAft>
                <a:spcPts val="0"/>
              </a:spcAft>
              <a:buNone/>
            </a:pPr>
            <a:endParaRPr>
              <a:solidFill>
                <a:srgbClr val="ADADAD"/>
              </a:solidFill>
            </a:endParaRPr>
          </a:p>
          <a:p>
            <a:pPr marL="914400" lvl="0" indent="0" algn="l" rtl="0">
              <a:lnSpc>
                <a:spcPct val="115000"/>
              </a:lnSpc>
              <a:spcBef>
                <a:spcPts val="0"/>
              </a:spcBef>
              <a:spcAft>
                <a:spcPts val="0"/>
              </a:spcAft>
              <a:buNone/>
            </a:pPr>
            <a:endParaRPr>
              <a:solidFill>
                <a:srgbClr val="ADADAD"/>
              </a:solidFill>
            </a:endParaRPr>
          </a:p>
          <a:p>
            <a:pPr marL="914400" lvl="0" indent="0" algn="l" rtl="0">
              <a:lnSpc>
                <a:spcPct val="115000"/>
              </a:lnSpc>
              <a:spcBef>
                <a:spcPts val="1600"/>
              </a:spcBef>
              <a:spcAft>
                <a:spcPts val="0"/>
              </a:spcAft>
              <a:buSzPts val="1800"/>
              <a:buNone/>
            </a:pPr>
            <a:endParaRPr/>
          </a:p>
          <a:p>
            <a:pPr marL="457200" lvl="0" indent="0" algn="l" rtl="0">
              <a:lnSpc>
                <a:spcPct val="115000"/>
              </a:lnSpc>
              <a:spcBef>
                <a:spcPts val="1600"/>
              </a:spcBef>
              <a:spcAft>
                <a:spcPts val="1600"/>
              </a:spcAft>
              <a:buSzPts val="1800"/>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
              <a:t>What questions do you have?</a:t>
            </a:r>
            <a:endParaRPr/>
          </a:p>
        </p:txBody>
      </p:sp>
      <p:sp>
        <p:nvSpPr>
          <p:cNvPr id="270" name="Google Shape;270;p34"/>
          <p:cNvSpPr txBox="1">
            <a:spLocks noGrp="1"/>
          </p:cNvSpPr>
          <p:nvPr>
            <p:ph type="subTitle" idx="1"/>
          </p:nvPr>
        </p:nvSpPr>
        <p:spPr>
          <a:xfrm>
            <a:off x="311700" y="2834125"/>
            <a:ext cx="8520600" cy="139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2400"/>
              <a:t>Let’s start!</a:t>
            </a:r>
            <a:endParaRPr sz="2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5"/>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Section 1: Setting Up Environment For Collaborative Code Development &amp; Intro to Our Software Project</a:t>
            </a:r>
            <a:endParaRPr/>
          </a:p>
        </p:txBody>
      </p:sp>
      <p:sp>
        <p:nvSpPr>
          <p:cNvPr id="276" name="Google Shape;276;p35"/>
          <p:cNvSpPr txBox="1">
            <a:spLocks noGrp="1"/>
          </p:cNvSpPr>
          <p:nvPr>
            <p:ph type="body" idx="1"/>
          </p:nvPr>
        </p:nvSpPr>
        <p:spPr>
          <a:xfrm>
            <a:off x="113500" y="1344475"/>
            <a:ext cx="8944500" cy="35883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b="1">
                <a:solidFill>
                  <a:srgbClr val="FF9900"/>
                </a:solidFill>
              </a:rPr>
              <a:t>In order to develop (write, run, test, debug, backup) code efficiently, you need to use a number of different tools interchangeably</a:t>
            </a:r>
            <a:r>
              <a:rPr lang="en" b="1"/>
              <a:t> </a:t>
            </a:r>
            <a:br>
              <a:rPr lang="en" b="1"/>
            </a:br>
            <a:endParaRPr b="1"/>
          </a:p>
          <a:p>
            <a:pPr marL="457200" lvl="0" indent="-342900" algn="l" rtl="0">
              <a:spcBef>
                <a:spcPts val="0"/>
              </a:spcBef>
              <a:spcAft>
                <a:spcPts val="0"/>
              </a:spcAft>
              <a:buSzPts val="1800"/>
              <a:buChar char="●"/>
            </a:pPr>
            <a:r>
              <a:rPr lang="en"/>
              <a:t>Introduction to software project and software development tools (refresher)</a:t>
            </a:r>
            <a:endParaRPr/>
          </a:p>
          <a:p>
            <a:pPr marL="914400" lvl="1" indent="-317500" algn="l" rtl="0">
              <a:spcBef>
                <a:spcPts val="0"/>
              </a:spcBef>
              <a:spcAft>
                <a:spcPts val="0"/>
              </a:spcAft>
              <a:buSzPts val="1400"/>
              <a:buChar char="○"/>
            </a:pPr>
            <a:r>
              <a:rPr lang="en"/>
              <a:t>Command line, PyCharm IDE, Git + GitHub </a:t>
            </a:r>
            <a:endParaRPr/>
          </a:p>
          <a:p>
            <a:pPr marL="457200" lvl="0" indent="-342900" algn="l" rtl="0">
              <a:spcBef>
                <a:spcPts val="0"/>
              </a:spcBef>
              <a:spcAft>
                <a:spcPts val="0"/>
              </a:spcAft>
              <a:buSzPts val="1800"/>
              <a:buChar char="●"/>
            </a:pPr>
            <a:r>
              <a:rPr lang="en"/>
              <a:t>Setting up virtual development environment to isolate code (pip, venv)</a:t>
            </a:r>
            <a:endParaRPr/>
          </a:p>
          <a:p>
            <a:pPr marL="457200" lvl="0" indent="-342900" algn="l" rtl="0">
              <a:spcBef>
                <a:spcPts val="0"/>
              </a:spcBef>
              <a:spcAft>
                <a:spcPts val="0"/>
              </a:spcAft>
              <a:buSzPts val="1800"/>
              <a:buChar char="●"/>
            </a:pPr>
            <a:r>
              <a:rPr lang="en"/>
              <a:t>Writing and checking for well-formatted and readable code - PEP8 coding style convention &amp; linting</a:t>
            </a:r>
            <a:endParaRPr>
              <a:solidFill>
                <a:schemeClr val="accent5"/>
              </a:solidFill>
            </a:endParaRPr>
          </a:p>
        </p:txBody>
      </p:sp>
      <p:sp>
        <p:nvSpPr>
          <p:cNvPr id="277" name="Google Shape;277;p35"/>
          <p:cNvSpPr txBox="1"/>
          <p:nvPr/>
        </p:nvSpPr>
        <p:spPr>
          <a:xfrm>
            <a:off x="0" y="4180050"/>
            <a:ext cx="9144000" cy="997500"/>
          </a:xfrm>
          <a:prstGeom prst="rect">
            <a:avLst/>
          </a:prstGeom>
          <a:solidFill>
            <a:schemeClr val="accent4"/>
          </a:solidFill>
          <a:ln>
            <a:noFill/>
          </a:ln>
        </p:spPr>
        <p:txBody>
          <a:bodyPr spcFirstLastPara="1" wrap="square" lIns="45700" tIns="91425" rIns="45700" bIns="91425" anchor="t" anchorCtr="0">
            <a:spAutoFit/>
          </a:bodyPr>
          <a:lstStyle/>
          <a:p>
            <a:pPr marL="0" lvl="0" indent="0" algn="ctr" rtl="0">
              <a:lnSpc>
                <a:spcPct val="115000"/>
              </a:lnSpc>
              <a:spcBef>
                <a:spcPts val="0"/>
              </a:spcBef>
              <a:spcAft>
                <a:spcPts val="0"/>
              </a:spcAft>
              <a:buNone/>
            </a:pPr>
            <a:r>
              <a:rPr lang="en" sz="1600" b="1" i="1">
                <a:solidFill>
                  <a:schemeClr val="dk2"/>
                </a:solidFill>
              </a:rPr>
              <a:t>“Anyone can write code that a computer can understand. Good programmers write code that humans can understand.”</a:t>
            </a:r>
            <a:r>
              <a:rPr lang="en" sz="1600" b="1">
                <a:solidFill>
                  <a:schemeClr val="dk2"/>
                </a:solidFill>
              </a:rPr>
              <a:t> </a:t>
            </a:r>
            <a:r>
              <a:rPr lang="en" sz="1600">
                <a:solidFill>
                  <a:schemeClr val="dk2"/>
                </a:solidFill>
              </a:rPr>
              <a:t>-</a:t>
            </a:r>
            <a:r>
              <a:rPr lang="en" sz="1600" b="1">
                <a:solidFill>
                  <a:schemeClr val="dk2"/>
                </a:solidFill>
              </a:rPr>
              <a:t> </a:t>
            </a:r>
            <a:r>
              <a:rPr lang="en" sz="1600" i="1">
                <a:solidFill>
                  <a:schemeClr val="dk2"/>
                </a:solidFill>
              </a:rPr>
              <a:t>Martin Fowler, a British software engineer, author and international speaker on software development</a:t>
            </a:r>
            <a:endParaRPr sz="1600" i="1">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FBDF4-DAF3-77B7-0246-A825AF285A2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6C6CBA7-9922-9BB0-928E-7C0CA8A5878C}"/>
              </a:ext>
            </a:extLst>
          </p:cNvPr>
          <p:cNvSpPr>
            <a:spLocks noGrp="1"/>
          </p:cNvSpPr>
          <p:nvPr>
            <p:ph type="body" idx="1"/>
          </p:nvPr>
        </p:nvSpPr>
        <p:spPr/>
        <p:txBody>
          <a:bodyPr/>
          <a:lstStyle/>
          <a:p>
            <a:endParaRPr lang="en-US"/>
          </a:p>
        </p:txBody>
      </p:sp>
      <p:pic>
        <p:nvPicPr>
          <p:cNvPr id="4" name="Picture 3" descr="A screenshot of a computer&#10;&#10;Description automatically generated">
            <a:extLst>
              <a:ext uri="{FF2B5EF4-FFF2-40B4-BE49-F238E27FC236}">
                <a16:creationId xmlns:a16="http://schemas.microsoft.com/office/drawing/2014/main" id="{F3270BE6-DD78-149D-B8D4-2F1200A0CA4C}"/>
              </a:ext>
            </a:extLst>
          </p:cNvPr>
          <p:cNvPicPr>
            <a:picLocks noChangeAspect="1"/>
          </p:cNvPicPr>
          <p:nvPr/>
        </p:nvPicPr>
        <p:blipFill>
          <a:blip r:embed="rId2"/>
          <a:stretch>
            <a:fillRect/>
          </a:stretch>
        </p:blipFill>
        <p:spPr>
          <a:xfrm>
            <a:off x="741622" y="1081272"/>
            <a:ext cx="7780373" cy="3406257"/>
          </a:xfrm>
          <a:prstGeom prst="rect">
            <a:avLst/>
          </a:prstGeom>
        </p:spPr>
      </p:pic>
    </p:spTree>
    <p:extLst>
      <p:ext uri="{BB962C8B-B14F-4D97-AF65-F5344CB8AC3E}">
        <p14:creationId xmlns:p14="http://schemas.microsoft.com/office/powerpoint/2010/main" val="1889452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339D3-6FE3-6D27-CC9B-4FEFF562F172}"/>
              </a:ext>
            </a:extLst>
          </p:cNvPr>
          <p:cNvSpPr>
            <a:spLocks noGrp="1"/>
          </p:cNvSpPr>
          <p:nvPr>
            <p:ph type="title"/>
          </p:nvPr>
        </p:nvSpPr>
        <p:spPr/>
        <p:txBody>
          <a:bodyPr/>
          <a:lstStyle/>
          <a:p>
            <a:r>
              <a:rPr lang="en-US"/>
              <a:t>Model – View – Controller architecture</a:t>
            </a:r>
          </a:p>
        </p:txBody>
      </p:sp>
      <p:sp>
        <p:nvSpPr>
          <p:cNvPr id="3" name="Text Placeholder 2">
            <a:extLst>
              <a:ext uri="{FF2B5EF4-FFF2-40B4-BE49-F238E27FC236}">
                <a16:creationId xmlns:a16="http://schemas.microsoft.com/office/drawing/2014/main" id="{3311A0EC-CF8F-56DC-38E0-D34E116BC36D}"/>
              </a:ext>
            </a:extLst>
          </p:cNvPr>
          <p:cNvSpPr>
            <a:spLocks noGrp="1"/>
          </p:cNvSpPr>
          <p:nvPr>
            <p:ph type="body" idx="1"/>
          </p:nvPr>
        </p:nvSpPr>
        <p:spPr/>
        <p:txBody>
          <a:bodyPr/>
          <a:lstStyle/>
          <a:p>
            <a:r>
              <a:rPr lang="en-US"/>
              <a:t>Model (data)</a:t>
            </a:r>
          </a:p>
          <a:p>
            <a:pPr>
              <a:lnSpc>
                <a:spcPct val="114999"/>
              </a:lnSpc>
            </a:pPr>
            <a:r>
              <a:rPr lang="en-US"/>
              <a:t>View (client interface), and</a:t>
            </a:r>
          </a:p>
          <a:p>
            <a:pPr>
              <a:lnSpc>
                <a:spcPct val="114999"/>
              </a:lnSpc>
            </a:pPr>
            <a:r>
              <a:rPr lang="en-US"/>
              <a:t>Controller (processes that handle input/output and manipulate the data).</a:t>
            </a:r>
          </a:p>
        </p:txBody>
      </p:sp>
      <p:pic>
        <p:nvPicPr>
          <p:cNvPr id="4" name="Picture 3" descr="A diagram of a computer&#10;&#10;Description automatically generated">
            <a:extLst>
              <a:ext uri="{FF2B5EF4-FFF2-40B4-BE49-F238E27FC236}">
                <a16:creationId xmlns:a16="http://schemas.microsoft.com/office/drawing/2014/main" id="{3CD2EFC6-A1B0-8905-BFEA-18D83DF9DBCC}"/>
              </a:ext>
            </a:extLst>
          </p:cNvPr>
          <p:cNvPicPr>
            <a:picLocks noChangeAspect="1"/>
          </p:cNvPicPr>
          <p:nvPr/>
        </p:nvPicPr>
        <p:blipFill>
          <a:blip r:embed="rId2"/>
          <a:stretch>
            <a:fillRect/>
          </a:stretch>
        </p:blipFill>
        <p:spPr>
          <a:xfrm>
            <a:off x="4263657" y="2235007"/>
            <a:ext cx="4716867" cy="3059165"/>
          </a:xfrm>
          <a:prstGeom prst="rect">
            <a:avLst/>
          </a:prstGeom>
        </p:spPr>
      </p:pic>
    </p:spTree>
    <p:extLst>
      <p:ext uri="{BB962C8B-B14F-4D97-AF65-F5344CB8AC3E}">
        <p14:creationId xmlns:p14="http://schemas.microsoft.com/office/powerpoint/2010/main" val="360742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1DAD1-8023-8EA5-B162-D35D08877CEC}"/>
              </a:ext>
            </a:extLst>
          </p:cNvPr>
          <p:cNvSpPr>
            <a:spLocks noGrp="1"/>
          </p:cNvSpPr>
          <p:nvPr>
            <p:ph type="title"/>
          </p:nvPr>
        </p:nvSpPr>
        <p:spPr/>
        <p:txBody>
          <a:bodyPr/>
          <a:lstStyle/>
          <a:p>
            <a:r>
              <a:rPr lang="en-US"/>
              <a:t>Python virtual environments</a:t>
            </a:r>
          </a:p>
        </p:txBody>
      </p:sp>
      <p:sp>
        <p:nvSpPr>
          <p:cNvPr id="3" name="Text Placeholder 2">
            <a:extLst>
              <a:ext uri="{FF2B5EF4-FFF2-40B4-BE49-F238E27FC236}">
                <a16:creationId xmlns:a16="http://schemas.microsoft.com/office/drawing/2014/main" id="{FB25654C-1E91-3870-306F-642F41FDB20A}"/>
              </a:ext>
            </a:extLst>
          </p:cNvPr>
          <p:cNvSpPr>
            <a:spLocks noGrp="1"/>
          </p:cNvSpPr>
          <p:nvPr>
            <p:ph type="body" idx="1"/>
          </p:nvPr>
        </p:nvSpPr>
        <p:spPr/>
        <p:txBody>
          <a:bodyPr/>
          <a:lstStyle/>
          <a:p>
            <a:endParaRPr lang="en-US"/>
          </a:p>
        </p:txBody>
      </p:sp>
      <p:pic>
        <p:nvPicPr>
          <p:cNvPr id="4" name="Picture 3" descr="A diagram of a root installation&#10;&#10;Description automatically generated">
            <a:extLst>
              <a:ext uri="{FF2B5EF4-FFF2-40B4-BE49-F238E27FC236}">
                <a16:creationId xmlns:a16="http://schemas.microsoft.com/office/drawing/2014/main" id="{82BF4200-6B76-D0E5-7C8F-FAFD690403ED}"/>
              </a:ext>
            </a:extLst>
          </p:cNvPr>
          <p:cNvPicPr>
            <a:picLocks noChangeAspect="1"/>
          </p:cNvPicPr>
          <p:nvPr/>
        </p:nvPicPr>
        <p:blipFill>
          <a:blip r:embed="rId2"/>
          <a:stretch>
            <a:fillRect/>
          </a:stretch>
        </p:blipFill>
        <p:spPr>
          <a:xfrm>
            <a:off x="1336431" y="992718"/>
            <a:ext cx="5908430" cy="4151595"/>
          </a:xfrm>
          <a:prstGeom prst="rect">
            <a:avLst/>
          </a:prstGeom>
        </p:spPr>
      </p:pic>
    </p:spTree>
    <p:extLst>
      <p:ext uri="{BB962C8B-B14F-4D97-AF65-F5344CB8AC3E}">
        <p14:creationId xmlns:p14="http://schemas.microsoft.com/office/powerpoint/2010/main" val="29837732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FBF44-EF48-99E9-88AD-6F72DF3AB4CF}"/>
              </a:ext>
            </a:extLst>
          </p:cNvPr>
          <p:cNvSpPr>
            <a:spLocks noGrp="1"/>
          </p:cNvSpPr>
          <p:nvPr>
            <p:ph type="title"/>
          </p:nvPr>
        </p:nvSpPr>
        <p:spPr/>
        <p:txBody>
          <a:bodyPr/>
          <a:lstStyle/>
          <a:p>
            <a:r>
              <a:rPr lang="en-US"/>
              <a:t>Integrated Development Environment (IDE)</a:t>
            </a:r>
          </a:p>
        </p:txBody>
      </p:sp>
      <p:sp>
        <p:nvSpPr>
          <p:cNvPr id="3" name="Text Placeholder 2">
            <a:extLst>
              <a:ext uri="{FF2B5EF4-FFF2-40B4-BE49-F238E27FC236}">
                <a16:creationId xmlns:a16="http://schemas.microsoft.com/office/drawing/2014/main" id="{38E28DFB-F4EF-FF5C-C095-42711309D45B}"/>
              </a:ext>
            </a:extLst>
          </p:cNvPr>
          <p:cNvSpPr>
            <a:spLocks noGrp="1"/>
          </p:cNvSpPr>
          <p:nvPr>
            <p:ph type="body" idx="1"/>
          </p:nvPr>
        </p:nvSpPr>
        <p:spPr/>
        <p:txBody>
          <a:bodyPr/>
          <a:lstStyle/>
          <a:p>
            <a:r>
              <a:rPr lang="en-US"/>
              <a:t>An Integrated Development Environment (IDE) is a very powerful editor that has a lot of useful extra features. </a:t>
            </a:r>
          </a:p>
          <a:p>
            <a:pPr>
              <a:lnSpc>
                <a:spcPct val="114999"/>
              </a:lnSpc>
            </a:pPr>
            <a:r>
              <a:rPr lang="en-US"/>
              <a:t>If you do not want to you do not have to leave the environment while programming.</a:t>
            </a:r>
          </a:p>
          <a:p>
            <a:pPr>
              <a:lnSpc>
                <a:spcPct val="114999"/>
              </a:lnSpc>
            </a:pPr>
            <a:r>
              <a:rPr lang="en-US"/>
              <a:t>What do you use? And why?</a:t>
            </a:r>
          </a:p>
          <a:p>
            <a:pPr>
              <a:lnSpc>
                <a:spcPct val="114999"/>
              </a:lnSpc>
            </a:pPr>
            <a:endParaRPr lang="en-US"/>
          </a:p>
        </p:txBody>
      </p:sp>
      <p:pic>
        <p:nvPicPr>
          <p:cNvPr id="4" name="Picture 3" descr="PyCharm's top features. [Hidden] qualities of one of the most… | by Nicolò  Gasparini | Analytics Vidhya | Medium">
            <a:extLst>
              <a:ext uri="{FF2B5EF4-FFF2-40B4-BE49-F238E27FC236}">
                <a16:creationId xmlns:a16="http://schemas.microsoft.com/office/drawing/2014/main" id="{BF506F0F-28F3-7034-165E-6B02B8393DB5}"/>
              </a:ext>
            </a:extLst>
          </p:cNvPr>
          <p:cNvPicPr>
            <a:picLocks noChangeAspect="1"/>
          </p:cNvPicPr>
          <p:nvPr/>
        </p:nvPicPr>
        <p:blipFill>
          <a:blip r:embed="rId2"/>
          <a:stretch>
            <a:fillRect/>
          </a:stretch>
        </p:blipFill>
        <p:spPr>
          <a:xfrm>
            <a:off x="184639" y="3518963"/>
            <a:ext cx="2743198" cy="831189"/>
          </a:xfrm>
          <a:prstGeom prst="rect">
            <a:avLst/>
          </a:prstGeom>
        </p:spPr>
      </p:pic>
      <p:pic>
        <p:nvPicPr>
          <p:cNvPr id="5" name="Picture 4" descr="RStudio Logo Usage Guidelines - RStudio">
            <a:extLst>
              <a:ext uri="{FF2B5EF4-FFF2-40B4-BE49-F238E27FC236}">
                <a16:creationId xmlns:a16="http://schemas.microsoft.com/office/drawing/2014/main" id="{BFDBC43B-775C-FE8B-8E89-80374CB8BCD4}"/>
              </a:ext>
            </a:extLst>
          </p:cNvPr>
          <p:cNvPicPr>
            <a:picLocks noChangeAspect="1"/>
          </p:cNvPicPr>
          <p:nvPr/>
        </p:nvPicPr>
        <p:blipFill>
          <a:blip r:embed="rId3"/>
          <a:stretch>
            <a:fillRect/>
          </a:stretch>
        </p:blipFill>
        <p:spPr>
          <a:xfrm>
            <a:off x="3200400" y="3391685"/>
            <a:ext cx="2743200" cy="962653"/>
          </a:xfrm>
          <a:prstGeom prst="rect">
            <a:avLst/>
          </a:prstGeom>
        </p:spPr>
      </p:pic>
      <p:pic>
        <p:nvPicPr>
          <p:cNvPr id="6" name="Picture 5" descr="Visual Studio Code full logo transparent PNG - StickPNG">
            <a:extLst>
              <a:ext uri="{FF2B5EF4-FFF2-40B4-BE49-F238E27FC236}">
                <a16:creationId xmlns:a16="http://schemas.microsoft.com/office/drawing/2014/main" id="{FD0B72C6-ECD9-8720-1D9A-6777019B97F7}"/>
              </a:ext>
            </a:extLst>
          </p:cNvPr>
          <p:cNvPicPr>
            <a:picLocks noChangeAspect="1"/>
          </p:cNvPicPr>
          <p:nvPr/>
        </p:nvPicPr>
        <p:blipFill>
          <a:blip r:embed="rId4"/>
          <a:stretch>
            <a:fillRect/>
          </a:stretch>
        </p:blipFill>
        <p:spPr>
          <a:xfrm>
            <a:off x="6137031" y="2949931"/>
            <a:ext cx="2743200" cy="1406545"/>
          </a:xfrm>
          <a:prstGeom prst="rect">
            <a:avLst/>
          </a:prstGeom>
        </p:spPr>
      </p:pic>
    </p:spTree>
    <p:extLst>
      <p:ext uri="{BB962C8B-B14F-4D97-AF65-F5344CB8AC3E}">
        <p14:creationId xmlns:p14="http://schemas.microsoft.com/office/powerpoint/2010/main" val="2335137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BAD-1229-E29B-0953-6C6B2F3FA182}"/>
              </a:ext>
            </a:extLst>
          </p:cNvPr>
          <p:cNvSpPr>
            <a:spLocks noGrp="1"/>
          </p:cNvSpPr>
          <p:nvPr>
            <p:ph type="title"/>
          </p:nvPr>
        </p:nvSpPr>
        <p:spPr/>
        <p:txBody>
          <a:bodyPr/>
          <a:lstStyle/>
          <a:p>
            <a:r>
              <a:rPr lang="en-US"/>
              <a:t>Software development lifecycle with git</a:t>
            </a:r>
          </a:p>
        </p:txBody>
      </p:sp>
      <p:sp>
        <p:nvSpPr>
          <p:cNvPr id="3" name="Text Placeholder 2">
            <a:extLst>
              <a:ext uri="{FF2B5EF4-FFF2-40B4-BE49-F238E27FC236}">
                <a16:creationId xmlns:a16="http://schemas.microsoft.com/office/drawing/2014/main" id="{864BD59E-304D-AB73-88B8-5B1046C57160}"/>
              </a:ext>
            </a:extLst>
          </p:cNvPr>
          <p:cNvSpPr>
            <a:spLocks noGrp="1"/>
          </p:cNvSpPr>
          <p:nvPr>
            <p:ph type="body" idx="1"/>
          </p:nvPr>
        </p:nvSpPr>
        <p:spPr/>
        <p:txBody>
          <a:bodyPr/>
          <a:lstStyle/>
          <a:p>
            <a:endParaRPr lang="en-US"/>
          </a:p>
        </p:txBody>
      </p:sp>
      <p:pic>
        <p:nvPicPr>
          <p:cNvPr id="5" name="Picture 4" descr="A diagram of a remote machine&#10;&#10;Description automatically generated">
            <a:extLst>
              <a:ext uri="{FF2B5EF4-FFF2-40B4-BE49-F238E27FC236}">
                <a16:creationId xmlns:a16="http://schemas.microsoft.com/office/drawing/2014/main" id="{7B5A2CBE-8D0D-3CC8-0737-CD1BE5DF922D}"/>
              </a:ext>
            </a:extLst>
          </p:cNvPr>
          <p:cNvPicPr>
            <a:picLocks noChangeAspect="1"/>
          </p:cNvPicPr>
          <p:nvPr/>
        </p:nvPicPr>
        <p:blipFill>
          <a:blip r:embed="rId2"/>
          <a:stretch>
            <a:fillRect/>
          </a:stretch>
        </p:blipFill>
        <p:spPr>
          <a:xfrm>
            <a:off x="1890346" y="1350147"/>
            <a:ext cx="4879730" cy="3401568"/>
          </a:xfrm>
          <a:prstGeom prst="rect">
            <a:avLst/>
          </a:prstGeom>
        </p:spPr>
      </p:pic>
    </p:spTree>
    <p:extLst>
      <p:ext uri="{BB962C8B-B14F-4D97-AF65-F5344CB8AC3E}">
        <p14:creationId xmlns:p14="http://schemas.microsoft.com/office/powerpoint/2010/main" val="28068534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83598-201F-3910-0B84-4003652A36BB}"/>
              </a:ext>
            </a:extLst>
          </p:cNvPr>
          <p:cNvSpPr>
            <a:spLocks noGrp="1"/>
          </p:cNvSpPr>
          <p:nvPr>
            <p:ph type="title"/>
          </p:nvPr>
        </p:nvSpPr>
        <p:spPr/>
        <p:txBody>
          <a:bodyPr/>
          <a:lstStyle/>
          <a:p>
            <a:r>
              <a:rPr lang="en-US"/>
              <a:t>Git feature branches</a:t>
            </a:r>
          </a:p>
        </p:txBody>
      </p:sp>
      <p:sp>
        <p:nvSpPr>
          <p:cNvPr id="3" name="Text Placeholder 2">
            <a:extLst>
              <a:ext uri="{FF2B5EF4-FFF2-40B4-BE49-F238E27FC236}">
                <a16:creationId xmlns:a16="http://schemas.microsoft.com/office/drawing/2014/main" id="{E925142F-0898-91C9-8687-EB33B4664F69}"/>
              </a:ext>
            </a:extLst>
          </p:cNvPr>
          <p:cNvSpPr>
            <a:spLocks noGrp="1"/>
          </p:cNvSpPr>
          <p:nvPr>
            <p:ph type="body" idx="1"/>
          </p:nvPr>
        </p:nvSpPr>
        <p:spPr/>
        <p:txBody>
          <a:bodyPr/>
          <a:lstStyle/>
          <a:p>
            <a:endParaRPr lang="en-US"/>
          </a:p>
        </p:txBody>
      </p:sp>
      <p:pic>
        <p:nvPicPr>
          <p:cNvPr id="4" name="Graphic 3" descr="Git feature branch workflow diagram">
            <a:extLst>
              <a:ext uri="{FF2B5EF4-FFF2-40B4-BE49-F238E27FC236}">
                <a16:creationId xmlns:a16="http://schemas.microsoft.com/office/drawing/2014/main" id="{5DE5DABC-B83D-EFBD-3F4F-BC6DEFCD56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7831" y="1287248"/>
            <a:ext cx="6778868" cy="3377896"/>
          </a:xfrm>
          <a:prstGeom prst="rect">
            <a:avLst/>
          </a:prstGeom>
        </p:spPr>
      </p:pic>
    </p:spTree>
    <p:extLst>
      <p:ext uri="{BB962C8B-B14F-4D97-AF65-F5344CB8AC3E}">
        <p14:creationId xmlns:p14="http://schemas.microsoft.com/office/powerpoint/2010/main" val="169676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A7D7C-F35D-A140-51CB-8DF378C9100D}"/>
              </a:ext>
            </a:extLst>
          </p:cNvPr>
          <p:cNvSpPr>
            <a:spLocks noGrp="1"/>
          </p:cNvSpPr>
          <p:nvPr>
            <p:ph type="title"/>
          </p:nvPr>
        </p:nvSpPr>
        <p:spPr/>
        <p:txBody>
          <a:bodyPr/>
          <a:lstStyle/>
          <a:p>
            <a:r>
              <a:rPr lang="en-US"/>
              <a:t>Python code style conventions</a:t>
            </a:r>
          </a:p>
        </p:txBody>
      </p:sp>
      <p:sp>
        <p:nvSpPr>
          <p:cNvPr id="3" name="Text Placeholder 2">
            <a:extLst>
              <a:ext uri="{FF2B5EF4-FFF2-40B4-BE49-F238E27FC236}">
                <a16:creationId xmlns:a16="http://schemas.microsoft.com/office/drawing/2014/main" id="{483B3727-0FEE-B40C-84BA-13F7DB412E65}"/>
              </a:ext>
            </a:extLst>
          </p:cNvPr>
          <p:cNvSpPr>
            <a:spLocks noGrp="1"/>
          </p:cNvSpPr>
          <p:nvPr>
            <p:ph type="body" idx="1"/>
          </p:nvPr>
        </p:nvSpPr>
        <p:spPr/>
        <p:txBody>
          <a:bodyPr/>
          <a:lstStyle/>
          <a:p>
            <a:endParaRPr lang="en-US"/>
          </a:p>
        </p:txBody>
      </p:sp>
      <p:pic>
        <p:nvPicPr>
          <p:cNvPr id="5" name="Picture 4" descr="A screen shot of a computer&#10;&#10;Description automatically generated">
            <a:extLst>
              <a:ext uri="{FF2B5EF4-FFF2-40B4-BE49-F238E27FC236}">
                <a16:creationId xmlns:a16="http://schemas.microsoft.com/office/drawing/2014/main" id="{5133561E-B067-15CD-D7A5-9F2A66A2C8E1}"/>
              </a:ext>
            </a:extLst>
          </p:cNvPr>
          <p:cNvPicPr>
            <a:picLocks noChangeAspect="1"/>
          </p:cNvPicPr>
          <p:nvPr/>
        </p:nvPicPr>
        <p:blipFill>
          <a:blip r:embed="rId2"/>
          <a:stretch>
            <a:fillRect/>
          </a:stretch>
        </p:blipFill>
        <p:spPr>
          <a:xfrm>
            <a:off x="4457700" y="1609177"/>
            <a:ext cx="4308230" cy="1916353"/>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DEA5248B-60E8-FE79-736A-BC30F4B7D2EE}"/>
              </a:ext>
            </a:extLst>
          </p:cNvPr>
          <p:cNvPicPr>
            <a:picLocks noChangeAspect="1"/>
          </p:cNvPicPr>
          <p:nvPr/>
        </p:nvPicPr>
        <p:blipFill>
          <a:blip r:embed="rId3"/>
          <a:stretch>
            <a:fillRect/>
          </a:stretch>
        </p:blipFill>
        <p:spPr>
          <a:xfrm>
            <a:off x="289737" y="1631239"/>
            <a:ext cx="4171950" cy="1568690"/>
          </a:xfrm>
          <a:prstGeom prst="rect">
            <a:avLst/>
          </a:prstGeom>
        </p:spPr>
      </p:pic>
    </p:spTree>
    <p:extLst>
      <p:ext uri="{BB962C8B-B14F-4D97-AF65-F5344CB8AC3E}">
        <p14:creationId xmlns:p14="http://schemas.microsoft.com/office/powerpoint/2010/main" val="2472559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800"/>
              <a:buNone/>
            </a:pPr>
            <a:r>
              <a:rPr lang="en"/>
              <a:t>A typical research software lifecycle - in reality</a:t>
            </a:r>
            <a:endParaRPr/>
          </a:p>
        </p:txBody>
      </p:sp>
      <p:sp>
        <p:nvSpPr>
          <p:cNvPr id="79" name="Google Shape;79;p15"/>
          <p:cNvSpPr/>
          <p:nvPr/>
        </p:nvSpPr>
        <p:spPr>
          <a:xfrm>
            <a:off x="1049825" y="1462913"/>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Research Questions</a:t>
            </a: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2205125" y="1952063"/>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Develop Software</a:t>
            </a: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3360425" y="2441213"/>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Run Software</a:t>
            </a: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4515725" y="2930363"/>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Analyse Data</a:t>
            </a:r>
            <a:endParaRPr sz="1400" b="0" i="0" u="none" strike="noStrike" cap="none">
              <a:solidFill>
                <a:srgbClr val="000000"/>
              </a:solidFill>
              <a:latin typeface="Arial"/>
              <a:ea typeface="Arial"/>
              <a:cs typeface="Arial"/>
              <a:sym typeface="Arial"/>
            </a:endParaRPr>
          </a:p>
        </p:txBody>
      </p:sp>
      <p:sp>
        <p:nvSpPr>
          <p:cNvPr id="83" name="Google Shape;83;p15"/>
          <p:cNvSpPr/>
          <p:nvPr/>
        </p:nvSpPr>
        <p:spPr>
          <a:xfrm>
            <a:off x="5671025" y="3419513"/>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Publish Paper</a:t>
            </a:r>
            <a:endParaRPr sz="1400" b="0" i="0" u="none" strike="noStrike" cap="none">
              <a:solidFill>
                <a:srgbClr val="000000"/>
              </a:solidFill>
              <a:latin typeface="Arial"/>
              <a:ea typeface="Arial"/>
              <a:cs typeface="Arial"/>
              <a:sym typeface="Arial"/>
            </a:endParaRPr>
          </a:p>
        </p:txBody>
      </p:sp>
      <p:sp>
        <p:nvSpPr>
          <p:cNvPr id="84" name="Google Shape;84;p15"/>
          <p:cNvSpPr/>
          <p:nvPr/>
        </p:nvSpPr>
        <p:spPr>
          <a:xfrm>
            <a:off x="6826325" y="3908663"/>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Project Ends</a:t>
            </a:r>
            <a:endParaRPr sz="1400" b="0" i="0" u="none" strike="noStrike" cap="none">
              <a:solidFill>
                <a:srgbClr val="000000"/>
              </a:solidFill>
              <a:latin typeface="Arial"/>
              <a:ea typeface="Arial"/>
              <a:cs typeface="Arial"/>
              <a:sym typeface="Arial"/>
            </a:endParaRPr>
          </a:p>
        </p:txBody>
      </p:sp>
      <p:cxnSp>
        <p:nvCxnSpPr>
          <p:cNvPr id="85" name="Google Shape;85;p15"/>
          <p:cNvCxnSpPr>
            <a:stCxn id="79" idx="3"/>
            <a:endCxn id="80" idx="0"/>
          </p:cNvCxnSpPr>
          <p:nvPr/>
        </p:nvCxnSpPr>
        <p:spPr>
          <a:xfrm>
            <a:off x="2205125" y="1707563"/>
            <a:ext cx="577800" cy="244500"/>
          </a:xfrm>
          <a:prstGeom prst="curvedConnector2">
            <a:avLst/>
          </a:prstGeom>
          <a:noFill/>
          <a:ln w="9525" cap="flat" cmpd="sng">
            <a:solidFill>
              <a:schemeClr val="accent5"/>
            </a:solidFill>
            <a:prstDash val="solid"/>
            <a:round/>
            <a:headEnd type="none" w="sm" len="sm"/>
            <a:tailEnd type="triangle" w="med" len="med"/>
          </a:ln>
        </p:spPr>
      </p:cxnSp>
      <p:cxnSp>
        <p:nvCxnSpPr>
          <p:cNvPr id="86" name="Google Shape;86;p15"/>
          <p:cNvCxnSpPr>
            <a:stCxn id="80" idx="3"/>
            <a:endCxn id="81" idx="0"/>
          </p:cNvCxnSpPr>
          <p:nvPr/>
        </p:nvCxnSpPr>
        <p:spPr>
          <a:xfrm>
            <a:off x="3360425" y="2196713"/>
            <a:ext cx="577800" cy="244500"/>
          </a:xfrm>
          <a:prstGeom prst="curvedConnector2">
            <a:avLst/>
          </a:prstGeom>
          <a:noFill/>
          <a:ln w="9525" cap="flat" cmpd="sng">
            <a:solidFill>
              <a:schemeClr val="accent5"/>
            </a:solidFill>
            <a:prstDash val="solid"/>
            <a:round/>
            <a:headEnd type="none" w="sm" len="sm"/>
            <a:tailEnd type="triangle" w="med" len="med"/>
          </a:ln>
        </p:spPr>
      </p:cxnSp>
      <p:cxnSp>
        <p:nvCxnSpPr>
          <p:cNvPr id="87" name="Google Shape;87;p15"/>
          <p:cNvCxnSpPr>
            <a:stCxn id="81" idx="3"/>
            <a:endCxn id="82" idx="0"/>
          </p:cNvCxnSpPr>
          <p:nvPr/>
        </p:nvCxnSpPr>
        <p:spPr>
          <a:xfrm>
            <a:off x="4515725" y="2685863"/>
            <a:ext cx="577800" cy="244500"/>
          </a:xfrm>
          <a:prstGeom prst="curvedConnector2">
            <a:avLst/>
          </a:prstGeom>
          <a:noFill/>
          <a:ln w="9525" cap="flat" cmpd="sng">
            <a:solidFill>
              <a:schemeClr val="accent5"/>
            </a:solidFill>
            <a:prstDash val="solid"/>
            <a:round/>
            <a:headEnd type="none" w="sm" len="sm"/>
            <a:tailEnd type="triangle" w="med" len="med"/>
          </a:ln>
        </p:spPr>
      </p:cxnSp>
      <p:cxnSp>
        <p:nvCxnSpPr>
          <p:cNvPr id="88" name="Google Shape;88;p15"/>
          <p:cNvCxnSpPr>
            <a:stCxn id="82" idx="3"/>
            <a:endCxn id="83" idx="0"/>
          </p:cNvCxnSpPr>
          <p:nvPr/>
        </p:nvCxnSpPr>
        <p:spPr>
          <a:xfrm>
            <a:off x="5671025" y="3175013"/>
            <a:ext cx="577800" cy="244500"/>
          </a:xfrm>
          <a:prstGeom prst="curvedConnector2">
            <a:avLst/>
          </a:prstGeom>
          <a:noFill/>
          <a:ln w="9525" cap="flat" cmpd="sng">
            <a:solidFill>
              <a:schemeClr val="accent5"/>
            </a:solidFill>
            <a:prstDash val="solid"/>
            <a:round/>
            <a:headEnd type="none" w="sm" len="sm"/>
            <a:tailEnd type="triangle" w="med" len="med"/>
          </a:ln>
        </p:spPr>
      </p:cxnSp>
      <p:cxnSp>
        <p:nvCxnSpPr>
          <p:cNvPr id="89" name="Google Shape;89;p15"/>
          <p:cNvCxnSpPr>
            <a:stCxn id="83" idx="3"/>
            <a:endCxn id="84" idx="0"/>
          </p:cNvCxnSpPr>
          <p:nvPr/>
        </p:nvCxnSpPr>
        <p:spPr>
          <a:xfrm>
            <a:off x="6826325" y="3664163"/>
            <a:ext cx="577800" cy="244500"/>
          </a:xfrm>
          <a:prstGeom prst="curvedConnector2">
            <a:avLst/>
          </a:prstGeom>
          <a:noFill/>
          <a:ln w="9525" cap="flat" cmpd="sng">
            <a:solidFill>
              <a:schemeClr val="accent5"/>
            </a:solidFill>
            <a:prstDash val="solid"/>
            <a:round/>
            <a:headEnd type="none" w="sm" len="sm"/>
            <a:tailEnd type="triangle" w="med" len="med"/>
          </a:ln>
        </p:spPr>
      </p:cxnSp>
      <p:cxnSp>
        <p:nvCxnSpPr>
          <p:cNvPr id="90" name="Google Shape;90;p15"/>
          <p:cNvCxnSpPr>
            <a:stCxn id="82" idx="1"/>
            <a:endCxn id="79" idx="2"/>
          </p:cNvCxnSpPr>
          <p:nvPr/>
        </p:nvCxnSpPr>
        <p:spPr>
          <a:xfrm rot="10800000">
            <a:off x="1627625" y="1952213"/>
            <a:ext cx="2888100" cy="1222800"/>
          </a:xfrm>
          <a:prstGeom prst="curvedConnector2">
            <a:avLst/>
          </a:prstGeom>
          <a:noFill/>
          <a:ln w="9525" cap="flat" cmpd="sng">
            <a:solidFill>
              <a:schemeClr val="accent5"/>
            </a:solidFill>
            <a:prstDash val="dash"/>
            <a:round/>
            <a:headEnd type="none" w="sm" len="sm"/>
            <a:tailEnd type="triangle" w="med" len="med"/>
          </a:ln>
        </p:spPr>
      </p:cxnSp>
      <p:cxnSp>
        <p:nvCxnSpPr>
          <p:cNvPr id="91" name="Google Shape;91;p15"/>
          <p:cNvCxnSpPr>
            <a:stCxn id="82" idx="1"/>
            <a:endCxn id="80" idx="2"/>
          </p:cNvCxnSpPr>
          <p:nvPr/>
        </p:nvCxnSpPr>
        <p:spPr>
          <a:xfrm rot="10800000">
            <a:off x="2782925" y="2441513"/>
            <a:ext cx="1732800" cy="733500"/>
          </a:xfrm>
          <a:prstGeom prst="curvedConnector2">
            <a:avLst/>
          </a:prstGeom>
          <a:noFill/>
          <a:ln w="9525" cap="flat" cmpd="sng">
            <a:solidFill>
              <a:schemeClr val="accent5"/>
            </a:solidFill>
            <a:prstDash val="dash"/>
            <a:round/>
            <a:headEnd type="none" w="sm" len="sm"/>
            <a:tailEnd type="triangle" w="med" len="med"/>
          </a:ln>
        </p:spPr>
      </p:cxnSp>
      <p:cxnSp>
        <p:nvCxnSpPr>
          <p:cNvPr id="92" name="Google Shape;92;p15"/>
          <p:cNvCxnSpPr>
            <a:stCxn id="82" idx="1"/>
            <a:endCxn id="81" idx="2"/>
          </p:cNvCxnSpPr>
          <p:nvPr/>
        </p:nvCxnSpPr>
        <p:spPr>
          <a:xfrm rot="10800000">
            <a:off x="3938225" y="2930513"/>
            <a:ext cx="577500" cy="244500"/>
          </a:xfrm>
          <a:prstGeom prst="curvedConnector2">
            <a:avLst/>
          </a:prstGeom>
          <a:noFill/>
          <a:ln w="9525" cap="flat" cmpd="sng">
            <a:solidFill>
              <a:schemeClr val="accent5"/>
            </a:solidFill>
            <a:prstDash val="dash"/>
            <a:round/>
            <a:headEnd type="none" w="sm" len="sm"/>
            <a:tailEnd type="triangle" w="med" len="med"/>
          </a:ln>
        </p:spPr>
      </p:cxnSp>
      <p:cxnSp>
        <p:nvCxnSpPr>
          <p:cNvPr id="93" name="Google Shape;93;p15"/>
          <p:cNvCxnSpPr>
            <a:stCxn id="83" idx="1"/>
            <a:endCxn id="79" idx="2"/>
          </p:cNvCxnSpPr>
          <p:nvPr/>
        </p:nvCxnSpPr>
        <p:spPr>
          <a:xfrm rot="10800000">
            <a:off x="1627625" y="1952363"/>
            <a:ext cx="4043400" cy="1711800"/>
          </a:xfrm>
          <a:prstGeom prst="curvedConnector2">
            <a:avLst/>
          </a:prstGeom>
          <a:noFill/>
          <a:ln w="9525" cap="flat" cmpd="sng">
            <a:solidFill>
              <a:schemeClr val="accent5"/>
            </a:solidFill>
            <a:prstDash val="dash"/>
            <a:round/>
            <a:headEnd type="none" w="sm" len="sm"/>
            <a:tailEnd type="triangle" w="med" len="med"/>
          </a:ln>
        </p:spPr>
      </p:cxnSp>
      <p:cxnSp>
        <p:nvCxnSpPr>
          <p:cNvPr id="94" name="Google Shape;94;p15"/>
          <p:cNvCxnSpPr>
            <a:stCxn id="83" idx="1"/>
            <a:endCxn id="80" idx="2"/>
          </p:cNvCxnSpPr>
          <p:nvPr/>
        </p:nvCxnSpPr>
        <p:spPr>
          <a:xfrm rot="10800000">
            <a:off x="2782925" y="2441363"/>
            <a:ext cx="2888100" cy="1222800"/>
          </a:xfrm>
          <a:prstGeom prst="curvedConnector2">
            <a:avLst/>
          </a:prstGeom>
          <a:noFill/>
          <a:ln w="9525" cap="flat" cmpd="sng">
            <a:solidFill>
              <a:schemeClr val="accent5"/>
            </a:solidFill>
            <a:prstDash val="dash"/>
            <a:round/>
            <a:headEnd type="none" w="sm" len="sm"/>
            <a:tailEnd type="triangle" w="med" len="med"/>
          </a:ln>
        </p:spPr>
      </p:cxnSp>
      <p:cxnSp>
        <p:nvCxnSpPr>
          <p:cNvPr id="95" name="Google Shape;95;p15"/>
          <p:cNvCxnSpPr>
            <a:stCxn id="80" idx="3"/>
            <a:endCxn id="83" idx="0"/>
          </p:cNvCxnSpPr>
          <p:nvPr/>
        </p:nvCxnSpPr>
        <p:spPr>
          <a:xfrm>
            <a:off x="3360425" y="2196713"/>
            <a:ext cx="2888400" cy="1222800"/>
          </a:xfrm>
          <a:prstGeom prst="curvedConnector2">
            <a:avLst/>
          </a:prstGeom>
          <a:noFill/>
          <a:ln w="9525" cap="flat" cmpd="sng">
            <a:solidFill>
              <a:schemeClr val="accent5"/>
            </a:solidFill>
            <a:prstDash val="dash"/>
            <a:round/>
            <a:headEnd type="none" w="sm" len="sm"/>
            <a:tailEnd type="triangle" w="med" len="med"/>
          </a:ln>
        </p:spPr>
      </p:cxnSp>
      <p:cxnSp>
        <p:nvCxnSpPr>
          <p:cNvPr id="96" name="Google Shape;96;p15"/>
          <p:cNvCxnSpPr>
            <a:stCxn id="81" idx="3"/>
            <a:endCxn id="80" idx="0"/>
          </p:cNvCxnSpPr>
          <p:nvPr/>
        </p:nvCxnSpPr>
        <p:spPr>
          <a:xfrm rot="10800000">
            <a:off x="2782925" y="1952063"/>
            <a:ext cx="1732800" cy="733800"/>
          </a:xfrm>
          <a:prstGeom prst="curvedConnector4">
            <a:avLst>
              <a:gd name="adj1" fmla="val -13742"/>
              <a:gd name="adj2" fmla="val 132451"/>
            </a:avLst>
          </a:prstGeom>
          <a:noFill/>
          <a:ln w="9525" cap="flat" cmpd="sng">
            <a:solidFill>
              <a:schemeClr val="accent5"/>
            </a:solidFill>
            <a:prstDash val="dash"/>
            <a:round/>
            <a:headEnd type="none" w="sm" len="sm"/>
            <a:tailEnd type="triangle" w="med" len="med"/>
          </a:ln>
        </p:spPr>
      </p:cxnSp>
      <p:cxnSp>
        <p:nvCxnSpPr>
          <p:cNvPr id="97" name="Google Shape;97;p15"/>
          <p:cNvCxnSpPr>
            <a:stCxn id="84" idx="2"/>
            <a:endCxn id="79" idx="2"/>
          </p:cNvCxnSpPr>
          <p:nvPr/>
        </p:nvCxnSpPr>
        <p:spPr>
          <a:xfrm rot="5400000" flipH="1">
            <a:off x="3292925" y="286913"/>
            <a:ext cx="2445600" cy="5776500"/>
          </a:xfrm>
          <a:prstGeom prst="curvedConnector3">
            <a:avLst>
              <a:gd name="adj1" fmla="val -9736"/>
            </a:avLst>
          </a:prstGeom>
          <a:noFill/>
          <a:ln w="9525" cap="flat" cmpd="sng">
            <a:solidFill>
              <a:schemeClr val="accent5"/>
            </a:solidFill>
            <a:prstDash val="dash"/>
            <a:round/>
            <a:headEnd type="none" w="sm" len="sm"/>
            <a:tailEnd type="triangle" w="med" len="med"/>
          </a:ln>
        </p:spPr>
      </p:cxnSp>
      <p:sp>
        <p:nvSpPr>
          <p:cNvPr id="98" name="Google Shape;98;p15"/>
          <p:cNvSpPr txBox="1"/>
          <p:nvPr/>
        </p:nvSpPr>
        <p:spPr>
          <a:xfrm>
            <a:off x="4721075" y="1003050"/>
            <a:ext cx="4342200" cy="134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lt2"/>
                </a:solidFill>
                <a:latin typeface="Calibri"/>
                <a:ea typeface="Calibri"/>
                <a:cs typeface="Calibri"/>
                <a:sym typeface="Calibri"/>
              </a:rPr>
              <a:t>What happens when…</a:t>
            </a:r>
            <a:endParaRPr sz="1800" b="0" i="0" u="none" strike="noStrike" cap="none">
              <a:solidFill>
                <a:schemeClr val="lt2"/>
              </a:solidFill>
              <a:latin typeface="Calibri"/>
              <a:ea typeface="Calibri"/>
              <a:cs typeface="Calibri"/>
              <a:sym typeface="Calibri"/>
            </a:endParaRPr>
          </a:p>
          <a:p>
            <a:pPr marL="457200" marR="0" lvl="0" indent="-342900" algn="l" rtl="0">
              <a:lnSpc>
                <a:spcPct val="100000"/>
              </a:lnSpc>
              <a:spcBef>
                <a:spcPts val="0"/>
              </a:spcBef>
              <a:spcAft>
                <a:spcPts val="0"/>
              </a:spcAft>
              <a:buClr>
                <a:schemeClr val="lt2"/>
              </a:buClr>
              <a:buSzPts val="1800"/>
              <a:buFont typeface="Calibri"/>
              <a:buChar char="●"/>
            </a:pPr>
            <a:r>
              <a:rPr lang="en" sz="1800" b="0" i="0" u="none" strike="noStrike" cap="none">
                <a:solidFill>
                  <a:schemeClr val="lt2"/>
                </a:solidFill>
                <a:latin typeface="Calibri"/>
                <a:ea typeface="Calibri"/>
                <a:cs typeface="Calibri"/>
                <a:sym typeface="Calibri"/>
              </a:rPr>
              <a:t>You have a follow-on project?</a:t>
            </a:r>
            <a:endParaRPr sz="1800" b="0" i="0" u="none" strike="noStrike" cap="none">
              <a:solidFill>
                <a:schemeClr val="lt2"/>
              </a:solidFill>
              <a:latin typeface="Calibri"/>
              <a:ea typeface="Calibri"/>
              <a:cs typeface="Calibri"/>
              <a:sym typeface="Calibri"/>
            </a:endParaRPr>
          </a:p>
          <a:p>
            <a:pPr marL="457200" marR="0" lvl="0" indent="-342900" algn="l" rtl="0">
              <a:lnSpc>
                <a:spcPct val="100000"/>
              </a:lnSpc>
              <a:spcBef>
                <a:spcPts val="0"/>
              </a:spcBef>
              <a:spcAft>
                <a:spcPts val="0"/>
              </a:spcAft>
              <a:buClr>
                <a:schemeClr val="lt2"/>
              </a:buClr>
              <a:buSzPts val="1800"/>
              <a:buFont typeface="Calibri"/>
              <a:buChar char="●"/>
            </a:pPr>
            <a:r>
              <a:rPr lang="en" sz="1800" b="0" i="0" u="none" strike="noStrike" cap="none">
                <a:solidFill>
                  <a:schemeClr val="lt2"/>
                </a:solidFill>
                <a:latin typeface="Calibri"/>
                <a:ea typeface="Calibri"/>
                <a:cs typeface="Calibri"/>
                <a:sym typeface="Calibri"/>
              </a:rPr>
              <a:t>Someone else wants to use your code?</a:t>
            </a:r>
            <a:endParaRPr sz="1800" b="0" i="0" u="none" strike="noStrike" cap="none">
              <a:solidFill>
                <a:schemeClr val="lt2"/>
              </a:solidFill>
              <a:latin typeface="Calibri"/>
              <a:ea typeface="Calibri"/>
              <a:cs typeface="Calibri"/>
              <a:sym typeface="Calibri"/>
            </a:endParaRPr>
          </a:p>
          <a:p>
            <a:pPr marL="457200" marR="0" lvl="0" indent="-342900" algn="l" rtl="0">
              <a:lnSpc>
                <a:spcPct val="100000"/>
              </a:lnSpc>
              <a:spcBef>
                <a:spcPts val="0"/>
              </a:spcBef>
              <a:spcAft>
                <a:spcPts val="0"/>
              </a:spcAft>
              <a:buClr>
                <a:schemeClr val="lt2"/>
              </a:buClr>
              <a:buSzPts val="1800"/>
              <a:buFont typeface="Calibri"/>
              <a:buChar char="●"/>
            </a:pPr>
            <a:r>
              <a:rPr lang="en" sz="1800" b="0" i="0" u="none" strike="noStrike" cap="none">
                <a:solidFill>
                  <a:schemeClr val="lt2"/>
                </a:solidFill>
                <a:latin typeface="Calibri"/>
                <a:ea typeface="Calibri"/>
                <a:cs typeface="Calibri"/>
                <a:sym typeface="Calibri"/>
              </a:rPr>
              <a:t>Someone wants to reproduce your results?</a:t>
            </a:r>
            <a:endParaRPr sz="1800" b="0" i="0" u="none" strike="noStrike" cap="none">
              <a:solidFill>
                <a:schemeClr val="lt2"/>
              </a:solidFill>
              <a:latin typeface="Calibri"/>
              <a:ea typeface="Calibri"/>
              <a:cs typeface="Calibri"/>
              <a:sym typeface="Calibri"/>
            </a:endParaRPr>
          </a:p>
        </p:txBody>
      </p:sp>
      <p:sp>
        <p:nvSpPr>
          <p:cNvPr id="99" name="Google Shape;99;p15"/>
          <p:cNvSpPr txBox="1"/>
          <p:nvPr/>
        </p:nvSpPr>
        <p:spPr>
          <a:xfrm>
            <a:off x="238125" y="4201100"/>
            <a:ext cx="3580500" cy="85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lt2"/>
                </a:solidFill>
                <a:latin typeface="Calibri"/>
                <a:ea typeface="Calibri"/>
                <a:cs typeface="Calibri"/>
                <a:sym typeface="Calibri"/>
              </a:rPr>
              <a:t>When should you have considered how to </a:t>
            </a:r>
            <a:r>
              <a:rPr lang="en" sz="1800" b="0" i="1" u="none" strike="noStrike" cap="none">
                <a:solidFill>
                  <a:schemeClr val="lt2"/>
                </a:solidFill>
                <a:latin typeface="Calibri"/>
                <a:ea typeface="Calibri"/>
                <a:cs typeface="Calibri"/>
                <a:sym typeface="Calibri"/>
              </a:rPr>
              <a:t>engineer</a:t>
            </a:r>
            <a:r>
              <a:rPr lang="en" sz="1800" b="0" i="0" u="none" strike="noStrike" cap="none">
                <a:solidFill>
                  <a:schemeClr val="lt2"/>
                </a:solidFill>
                <a:latin typeface="Calibri"/>
                <a:ea typeface="Calibri"/>
                <a:cs typeface="Calibri"/>
                <a:sym typeface="Calibri"/>
              </a:rPr>
              <a:t> your software?</a:t>
            </a:r>
            <a:endParaRPr sz="1800" b="0" i="0" u="none" strike="noStrike" cap="none">
              <a:solidFill>
                <a:schemeClr val="lt2"/>
              </a:solidFill>
              <a:latin typeface="Calibri"/>
              <a:ea typeface="Calibri"/>
              <a:cs typeface="Calibri"/>
              <a:sym typeface="Calibri"/>
            </a:endParaRPr>
          </a:p>
        </p:txBody>
      </p:sp>
      <p:sp>
        <p:nvSpPr>
          <p:cNvPr id="100" name="Google Shape;100;p15"/>
          <p:cNvSpPr/>
          <p:nvPr/>
        </p:nvSpPr>
        <p:spPr>
          <a:xfrm>
            <a:off x="314325" y="2332866"/>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Project Partners</a:t>
            </a:r>
            <a:endParaRPr sz="1400" b="0" i="0" u="none" strike="noStrike" cap="none">
              <a:solidFill>
                <a:srgbClr val="000000"/>
              </a:solidFill>
              <a:latin typeface="Arial"/>
              <a:ea typeface="Arial"/>
              <a:cs typeface="Arial"/>
              <a:sym typeface="Arial"/>
            </a:endParaRPr>
          </a:p>
        </p:txBody>
      </p:sp>
      <p:sp>
        <p:nvSpPr>
          <p:cNvPr id="101" name="Google Shape;101;p15"/>
          <p:cNvSpPr/>
          <p:nvPr/>
        </p:nvSpPr>
        <p:spPr>
          <a:xfrm>
            <a:off x="314325" y="2981006"/>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Industry</a:t>
            </a:r>
            <a:endParaRPr sz="1400" b="0" i="0" u="none" strike="noStrike" cap="none">
              <a:solidFill>
                <a:srgbClr val="000000"/>
              </a:solidFill>
              <a:latin typeface="Arial"/>
              <a:ea typeface="Arial"/>
              <a:cs typeface="Arial"/>
              <a:sym typeface="Arial"/>
            </a:endParaRPr>
          </a:p>
        </p:txBody>
      </p:sp>
      <p:sp>
        <p:nvSpPr>
          <p:cNvPr id="102" name="Google Shape;102;p15"/>
          <p:cNvSpPr/>
          <p:nvPr/>
        </p:nvSpPr>
        <p:spPr>
          <a:xfrm>
            <a:off x="314325" y="3629138"/>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Other People</a:t>
            </a:r>
            <a:endParaRPr sz="1400" b="0" i="0" u="none" strike="noStrike" cap="none">
              <a:solidFill>
                <a:srgbClr val="000000"/>
              </a:solidFill>
              <a:latin typeface="Arial"/>
              <a:ea typeface="Arial"/>
              <a:cs typeface="Arial"/>
              <a:sym typeface="Arial"/>
            </a:endParaRPr>
          </a:p>
        </p:txBody>
      </p:sp>
      <p:cxnSp>
        <p:nvCxnSpPr>
          <p:cNvPr id="103" name="Google Shape;103;p15"/>
          <p:cNvCxnSpPr>
            <a:stCxn id="100" idx="3"/>
            <a:endCxn id="79" idx="2"/>
          </p:cNvCxnSpPr>
          <p:nvPr/>
        </p:nvCxnSpPr>
        <p:spPr>
          <a:xfrm rot="10800000" flipH="1">
            <a:off x="1469625" y="1952316"/>
            <a:ext cx="157800" cy="625200"/>
          </a:xfrm>
          <a:prstGeom prst="curvedConnector2">
            <a:avLst/>
          </a:prstGeom>
          <a:noFill/>
          <a:ln w="9525" cap="flat" cmpd="sng">
            <a:solidFill>
              <a:schemeClr val="accent5"/>
            </a:solidFill>
            <a:prstDash val="dash"/>
            <a:round/>
            <a:headEnd type="none" w="sm" len="sm"/>
            <a:tailEnd type="triangle" w="med" len="med"/>
          </a:ln>
        </p:spPr>
      </p:cxnSp>
      <p:cxnSp>
        <p:nvCxnSpPr>
          <p:cNvPr id="104" name="Google Shape;104;p15"/>
          <p:cNvCxnSpPr>
            <a:stCxn id="101" idx="3"/>
            <a:endCxn id="79" idx="2"/>
          </p:cNvCxnSpPr>
          <p:nvPr/>
        </p:nvCxnSpPr>
        <p:spPr>
          <a:xfrm rot="10800000" flipH="1">
            <a:off x="1469625" y="1952156"/>
            <a:ext cx="157800" cy="1273500"/>
          </a:xfrm>
          <a:prstGeom prst="curvedConnector2">
            <a:avLst/>
          </a:prstGeom>
          <a:noFill/>
          <a:ln w="9525" cap="flat" cmpd="sng">
            <a:solidFill>
              <a:schemeClr val="accent5"/>
            </a:solidFill>
            <a:prstDash val="dash"/>
            <a:round/>
            <a:headEnd type="none" w="sm" len="sm"/>
            <a:tailEnd type="triangle" w="med" len="med"/>
          </a:ln>
        </p:spPr>
      </p:cxnSp>
      <p:cxnSp>
        <p:nvCxnSpPr>
          <p:cNvPr id="105" name="Google Shape;105;p15"/>
          <p:cNvCxnSpPr>
            <a:stCxn id="101" idx="3"/>
            <a:endCxn id="80" idx="2"/>
          </p:cNvCxnSpPr>
          <p:nvPr/>
        </p:nvCxnSpPr>
        <p:spPr>
          <a:xfrm rot="10800000" flipH="1">
            <a:off x="1469625" y="2441456"/>
            <a:ext cx="1313100" cy="784200"/>
          </a:xfrm>
          <a:prstGeom prst="curvedConnector2">
            <a:avLst/>
          </a:prstGeom>
          <a:noFill/>
          <a:ln w="9525" cap="flat" cmpd="sng">
            <a:solidFill>
              <a:schemeClr val="accent5"/>
            </a:solidFill>
            <a:prstDash val="dash"/>
            <a:round/>
            <a:headEnd type="none" w="sm" len="sm"/>
            <a:tailEnd type="triangle" w="med" len="med"/>
          </a:ln>
        </p:spPr>
      </p:cxnSp>
      <p:cxnSp>
        <p:nvCxnSpPr>
          <p:cNvPr id="106" name="Google Shape;106;p15"/>
          <p:cNvCxnSpPr>
            <a:stCxn id="100" idx="3"/>
            <a:endCxn id="80" idx="2"/>
          </p:cNvCxnSpPr>
          <p:nvPr/>
        </p:nvCxnSpPr>
        <p:spPr>
          <a:xfrm rot="10800000" flipH="1">
            <a:off x="1469625" y="2441316"/>
            <a:ext cx="1313100" cy="136200"/>
          </a:xfrm>
          <a:prstGeom prst="curvedConnector2">
            <a:avLst/>
          </a:prstGeom>
          <a:noFill/>
          <a:ln w="9525" cap="flat" cmpd="sng">
            <a:solidFill>
              <a:schemeClr val="accent5"/>
            </a:solidFill>
            <a:prstDash val="dash"/>
            <a:round/>
            <a:headEnd type="none" w="sm" len="sm"/>
            <a:tailEnd type="triangle" w="med" len="med"/>
          </a:ln>
        </p:spPr>
      </p:cxnSp>
      <p:cxnSp>
        <p:nvCxnSpPr>
          <p:cNvPr id="107" name="Google Shape;107;p15"/>
          <p:cNvCxnSpPr>
            <a:stCxn id="101" idx="3"/>
            <a:endCxn id="81" idx="2"/>
          </p:cNvCxnSpPr>
          <p:nvPr/>
        </p:nvCxnSpPr>
        <p:spPr>
          <a:xfrm rot="10800000" flipH="1">
            <a:off x="1469625" y="2930456"/>
            <a:ext cx="2468400" cy="295200"/>
          </a:xfrm>
          <a:prstGeom prst="curvedConnector2">
            <a:avLst/>
          </a:prstGeom>
          <a:noFill/>
          <a:ln w="9525" cap="flat" cmpd="sng">
            <a:solidFill>
              <a:schemeClr val="accent5"/>
            </a:solidFill>
            <a:prstDash val="dash"/>
            <a:round/>
            <a:headEnd type="none" w="sm" len="sm"/>
            <a:tailEnd type="triangle" w="med" len="med"/>
          </a:ln>
        </p:spPr>
      </p:cxnSp>
      <p:cxnSp>
        <p:nvCxnSpPr>
          <p:cNvPr id="108" name="Google Shape;108;p15"/>
          <p:cNvCxnSpPr>
            <a:stCxn id="100" idx="3"/>
            <a:endCxn id="81" idx="2"/>
          </p:cNvCxnSpPr>
          <p:nvPr/>
        </p:nvCxnSpPr>
        <p:spPr>
          <a:xfrm>
            <a:off x="1469625" y="2577516"/>
            <a:ext cx="2468400" cy="353100"/>
          </a:xfrm>
          <a:prstGeom prst="curvedConnector4">
            <a:avLst>
              <a:gd name="adj1" fmla="val 38300"/>
              <a:gd name="adj2" fmla="val 167409"/>
            </a:avLst>
          </a:prstGeom>
          <a:noFill/>
          <a:ln w="9525" cap="flat" cmpd="sng">
            <a:solidFill>
              <a:schemeClr val="accent5"/>
            </a:solidFill>
            <a:prstDash val="dash"/>
            <a:round/>
            <a:headEnd type="none" w="sm" len="sm"/>
            <a:tailEnd type="triangle" w="med" len="med"/>
          </a:ln>
        </p:spPr>
      </p:cxnSp>
      <p:cxnSp>
        <p:nvCxnSpPr>
          <p:cNvPr id="109" name="Google Shape;109;p15"/>
          <p:cNvCxnSpPr>
            <a:stCxn id="101" idx="3"/>
            <a:endCxn id="82" idx="2"/>
          </p:cNvCxnSpPr>
          <p:nvPr/>
        </p:nvCxnSpPr>
        <p:spPr>
          <a:xfrm>
            <a:off x="1469625" y="3225656"/>
            <a:ext cx="3623700" cy="194100"/>
          </a:xfrm>
          <a:prstGeom prst="curvedConnector4">
            <a:avLst>
              <a:gd name="adj1" fmla="val 42030"/>
              <a:gd name="adj2" fmla="val 222633"/>
            </a:avLst>
          </a:prstGeom>
          <a:noFill/>
          <a:ln w="9525" cap="flat" cmpd="sng">
            <a:solidFill>
              <a:schemeClr val="accent5"/>
            </a:solidFill>
            <a:prstDash val="dash"/>
            <a:round/>
            <a:headEnd type="none" w="sm" len="sm"/>
            <a:tailEnd type="triangle" w="med" len="med"/>
          </a:ln>
        </p:spPr>
      </p:cxnSp>
      <p:cxnSp>
        <p:nvCxnSpPr>
          <p:cNvPr id="110" name="Google Shape;110;p15"/>
          <p:cNvCxnSpPr>
            <a:stCxn id="100" idx="3"/>
            <a:endCxn id="82" idx="2"/>
          </p:cNvCxnSpPr>
          <p:nvPr/>
        </p:nvCxnSpPr>
        <p:spPr>
          <a:xfrm>
            <a:off x="1469625" y="2577516"/>
            <a:ext cx="3623700" cy="842100"/>
          </a:xfrm>
          <a:prstGeom prst="curvedConnector4">
            <a:avLst>
              <a:gd name="adj1" fmla="val 42030"/>
              <a:gd name="adj2" fmla="val 128283"/>
            </a:avLst>
          </a:prstGeom>
          <a:noFill/>
          <a:ln w="9525" cap="flat" cmpd="sng">
            <a:solidFill>
              <a:schemeClr val="accent5"/>
            </a:solidFill>
            <a:prstDash val="dash"/>
            <a:round/>
            <a:headEnd type="none" w="sm" len="sm"/>
            <a:tailEnd type="triangle" w="med" len="med"/>
          </a:ln>
        </p:spPr>
      </p:cxnSp>
      <p:cxnSp>
        <p:nvCxnSpPr>
          <p:cNvPr id="111" name="Google Shape;111;p15"/>
          <p:cNvCxnSpPr>
            <a:endCxn id="81" idx="2"/>
          </p:cNvCxnSpPr>
          <p:nvPr/>
        </p:nvCxnSpPr>
        <p:spPr>
          <a:xfrm rot="10800000" flipH="1">
            <a:off x="1469675" y="2930513"/>
            <a:ext cx="2468400" cy="943500"/>
          </a:xfrm>
          <a:prstGeom prst="curvedConnector2">
            <a:avLst/>
          </a:prstGeom>
          <a:noFill/>
          <a:ln w="9525" cap="flat" cmpd="sng">
            <a:solidFill>
              <a:schemeClr val="accent5"/>
            </a:solidFill>
            <a:prstDash val="dash"/>
            <a:round/>
            <a:headEnd type="none" w="sm" len="sm"/>
            <a:tailEnd type="triangle" w="med" len="med"/>
          </a:ln>
        </p:spPr>
      </p:cxnSp>
      <p:cxnSp>
        <p:nvCxnSpPr>
          <p:cNvPr id="112" name="Google Shape;112;p15"/>
          <p:cNvCxnSpPr>
            <a:stCxn id="102" idx="3"/>
            <a:endCxn id="80" idx="2"/>
          </p:cNvCxnSpPr>
          <p:nvPr/>
        </p:nvCxnSpPr>
        <p:spPr>
          <a:xfrm rot="10800000" flipH="1">
            <a:off x="1469625" y="2441288"/>
            <a:ext cx="1313100" cy="1432500"/>
          </a:xfrm>
          <a:prstGeom prst="curvedConnector2">
            <a:avLst/>
          </a:prstGeom>
          <a:noFill/>
          <a:ln w="9525" cap="flat" cmpd="sng">
            <a:solidFill>
              <a:schemeClr val="accent5"/>
            </a:solidFill>
            <a:prstDash val="dash"/>
            <a:round/>
            <a:headEnd type="none" w="sm" len="sm"/>
            <a:tailEnd type="triangle" w="med" len="med"/>
          </a:ln>
        </p:spPr>
      </p:cxnSp>
      <p:sp>
        <p:nvSpPr>
          <p:cNvPr id="113" name="Google Shape;113;p15"/>
          <p:cNvSpPr/>
          <p:nvPr/>
        </p:nvSpPr>
        <p:spPr>
          <a:xfrm>
            <a:off x="7817775" y="2961806"/>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Graceful Decline</a:t>
            </a:r>
            <a:endParaRPr sz="1400" b="0" i="0" u="none" strike="noStrike" cap="none">
              <a:solidFill>
                <a:srgbClr val="000000"/>
              </a:solidFill>
              <a:latin typeface="Arial"/>
              <a:ea typeface="Arial"/>
              <a:cs typeface="Arial"/>
              <a:sym typeface="Arial"/>
            </a:endParaRPr>
          </a:p>
        </p:txBody>
      </p:sp>
      <p:cxnSp>
        <p:nvCxnSpPr>
          <p:cNvPr id="114" name="Google Shape;114;p15"/>
          <p:cNvCxnSpPr>
            <a:stCxn id="84" idx="3"/>
            <a:endCxn id="113" idx="2"/>
          </p:cNvCxnSpPr>
          <p:nvPr/>
        </p:nvCxnSpPr>
        <p:spPr>
          <a:xfrm rot="10800000" flipH="1">
            <a:off x="7981625" y="3451013"/>
            <a:ext cx="413700" cy="702300"/>
          </a:xfrm>
          <a:prstGeom prst="curvedConnector2">
            <a:avLst/>
          </a:prstGeom>
          <a:noFill/>
          <a:ln w="9525" cap="flat" cmpd="sng">
            <a:solidFill>
              <a:schemeClr val="accent5"/>
            </a:solidFill>
            <a:prstDash val="dash"/>
            <a:round/>
            <a:headEnd type="none" w="sm" len="sm"/>
            <a:tailEnd type="triangl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F1860-CA76-E26D-B302-78AB4EBF1368}"/>
              </a:ext>
            </a:extLst>
          </p:cNvPr>
          <p:cNvSpPr>
            <a:spLocks noGrp="1"/>
          </p:cNvSpPr>
          <p:nvPr>
            <p:ph type="title"/>
          </p:nvPr>
        </p:nvSpPr>
        <p:spPr/>
        <p:txBody>
          <a:bodyPr/>
          <a:lstStyle/>
          <a:p>
            <a:pPr algn="ctr"/>
            <a:r>
              <a:rPr lang="en-US" sz="2700"/>
              <a:t>Verifying Code Style Using Linters</a:t>
            </a:r>
            <a:endParaRPr lang="en-US"/>
          </a:p>
          <a:p>
            <a:br>
              <a:rPr lang="en-US"/>
            </a:br>
            <a:endParaRPr lang="en-US"/>
          </a:p>
          <a:p>
            <a:endParaRPr lang="en-US"/>
          </a:p>
        </p:txBody>
      </p:sp>
      <p:sp>
        <p:nvSpPr>
          <p:cNvPr id="3" name="Text Placeholder 2">
            <a:extLst>
              <a:ext uri="{FF2B5EF4-FFF2-40B4-BE49-F238E27FC236}">
                <a16:creationId xmlns:a16="http://schemas.microsoft.com/office/drawing/2014/main" id="{04E96EEA-6C36-CFA3-C040-A0A2463AE5DE}"/>
              </a:ext>
            </a:extLst>
          </p:cNvPr>
          <p:cNvSpPr>
            <a:spLocks noGrp="1"/>
          </p:cNvSpPr>
          <p:nvPr>
            <p:ph type="body" idx="1"/>
          </p:nvPr>
        </p:nvSpPr>
        <p:spPr/>
        <p:txBody>
          <a:bodyPr/>
          <a:lstStyle/>
          <a:p>
            <a:endParaRPr lang="en-US"/>
          </a:p>
        </p:txBody>
      </p:sp>
      <p:pic>
        <p:nvPicPr>
          <p:cNvPr id="4" name="Picture 3" descr="A screenshot of a computer&#10;&#10;Description automatically generated">
            <a:extLst>
              <a:ext uri="{FF2B5EF4-FFF2-40B4-BE49-F238E27FC236}">
                <a16:creationId xmlns:a16="http://schemas.microsoft.com/office/drawing/2014/main" id="{38F4A98F-AA47-A188-07C6-5F1D7E12E5AF}"/>
              </a:ext>
            </a:extLst>
          </p:cNvPr>
          <p:cNvPicPr>
            <a:picLocks noChangeAspect="1"/>
          </p:cNvPicPr>
          <p:nvPr/>
        </p:nvPicPr>
        <p:blipFill>
          <a:blip r:embed="rId2"/>
          <a:stretch>
            <a:fillRect/>
          </a:stretch>
        </p:blipFill>
        <p:spPr>
          <a:xfrm>
            <a:off x="527539" y="1348745"/>
            <a:ext cx="7930661" cy="2402048"/>
          </a:xfrm>
          <a:prstGeom prst="rect">
            <a:avLst/>
          </a:prstGeom>
        </p:spPr>
      </p:pic>
    </p:spTree>
    <p:extLst>
      <p:ext uri="{BB962C8B-B14F-4D97-AF65-F5344CB8AC3E}">
        <p14:creationId xmlns:p14="http://schemas.microsoft.com/office/powerpoint/2010/main" val="41627252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281"/>
        <p:cNvGrpSpPr/>
        <p:nvPr/>
      </p:nvGrpSpPr>
      <p:grpSpPr>
        <a:xfrm>
          <a:off x="0" y="0"/>
          <a:ext cx="0" cy="0"/>
          <a:chOff x="0" y="0"/>
          <a:chExt cx="0" cy="0"/>
        </a:xfrm>
      </p:grpSpPr>
      <p:sp>
        <p:nvSpPr>
          <p:cNvPr id="282" name="Google Shape;282;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Tools Check</a:t>
            </a:r>
            <a:endParaRPr/>
          </a:p>
        </p:txBody>
      </p:sp>
      <p:sp>
        <p:nvSpPr>
          <p:cNvPr id="283" name="Google Shape;283;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Git Bash/command line</a:t>
            </a:r>
            <a:endParaRPr/>
          </a:p>
          <a:p>
            <a:pPr marL="457200" lvl="0" indent="-342900" algn="l" rtl="0">
              <a:spcBef>
                <a:spcPts val="0"/>
              </a:spcBef>
              <a:spcAft>
                <a:spcPts val="0"/>
              </a:spcAft>
              <a:buSzPts val="1800"/>
              <a:buChar char="●"/>
            </a:pPr>
            <a:r>
              <a:rPr lang="en"/>
              <a:t>Python, pip, venv</a:t>
            </a:r>
            <a:endParaRPr/>
          </a:p>
          <a:p>
            <a:pPr marL="457200" lvl="0" indent="-342900" algn="l" rtl="0">
              <a:spcBef>
                <a:spcPts val="0"/>
              </a:spcBef>
              <a:spcAft>
                <a:spcPts val="0"/>
              </a:spcAft>
              <a:buSzPts val="1800"/>
              <a:buChar char="●"/>
            </a:pPr>
            <a:r>
              <a:rPr lang="en"/>
              <a:t>Git</a:t>
            </a:r>
            <a:endParaRPr/>
          </a:p>
          <a:p>
            <a:pPr marL="457200" lvl="0" indent="-342900" algn="l" rtl="0">
              <a:spcBef>
                <a:spcPts val="0"/>
              </a:spcBef>
              <a:spcAft>
                <a:spcPts val="0"/>
              </a:spcAft>
              <a:buSzPts val="1800"/>
              <a:buChar char="●"/>
            </a:pPr>
            <a:r>
              <a:rPr lang="en"/>
              <a:t>GitHub accounts</a:t>
            </a:r>
            <a:endParaRPr/>
          </a:p>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600"/>
              <a:t>Section 2: Ensuring Correctness of Software at Scale</a:t>
            </a:r>
            <a:endParaRPr sz="2600"/>
          </a:p>
        </p:txBody>
      </p:sp>
      <p:sp>
        <p:nvSpPr>
          <p:cNvPr id="289" name="Google Shape;289;p37"/>
          <p:cNvSpPr txBox="1">
            <a:spLocks noGrp="1"/>
          </p:cNvSpPr>
          <p:nvPr>
            <p:ph type="body" idx="1"/>
          </p:nvPr>
        </p:nvSpPr>
        <p:spPr>
          <a:xfrm>
            <a:off x="311700" y="1152475"/>
            <a:ext cx="8652900" cy="3933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Introduction to software testing and unit testing</a:t>
            </a:r>
            <a:endParaRPr/>
          </a:p>
          <a:p>
            <a:pPr marL="914400" lvl="1" indent="-317500" algn="l" rtl="0">
              <a:lnSpc>
                <a:spcPct val="115000"/>
              </a:lnSpc>
              <a:spcBef>
                <a:spcPts val="0"/>
              </a:spcBef>
              <a:spcAft>
                <a:spcPts val="0"/>
              </a:spcAft>
              <a:buSzPts val="1400"/>
              <a:buChar char="○"/>
            </a:pPr>
            <a:r>
              <a:rPr lang="en"/>
              <a:t>An example dataset and application to test for correctness</a:t>
            </a:r>
            <a:endParaRPr/>
          </a:p>
          <a:p>
            <a:pPr marL="914400" lvl="1" indent="-317500" algn="l" rtl="0">
              <a:lnSpc>
                <a:spcPct val="115000"/>
              </a:lnSpc>
              <a:spcBef>
                <a:spcPts val="0"/>
              </a:spcBef>
              <a:spcAft>
                <a:spcPts val="0"/>
              </a:spcAft>
              <a:buSzPts val="1400"/>
              <a:buChar char="○"/>
            </a:pPr>
            <a:r>
              <a:rPr lang="en"/>
              <a:t>Writing and running tests using the Pytest unit testing framework</a:t>
            </a:r>
            <a:endParaRPr/>
          </a:p>
          <a:p>
            <a:pPr marL="914400" lvl="1" indent="-317500" algn="l" rtl="0">
              <a:lnSpc>
                <a:spcPct val="115000"/>
              </a:lnSpc>
              <a:spcBef>
                <a:spcPts val="0"/>
              </a:spcBef>
              <a:spcAft>
                <a:spcPts val="0"/>
              </a:spcAft>
              <a:buSzPts val="1400"/>
              <a:buChar char="○"/>
            </a:pPr>
            <a:r>
              <a:rPr lang="en"/>
              <a:t>Using parameterisation to reuse unit tests with different test data</a:t>
            </a:r>
            <a:br>
              <a:rPr lang="en"/>
            </a:br>
            <a:endParaRPr/>
          </a:p>
          <a:p>
            <a:pPr marL="457200" lvl="0" indent="-342900" algn="l" rtl="0">
              <a:lnSpc>
                <a:spcPct val="115000"/>
              </a:lnSpc>
              <a:spcBef>
                <a:spcPts val="0"/>
              </a:spcBef>
              <a:spcAft>
                <a:spcPts val="0"/>
              </a:spcAft>
              <a:buSzPts val="1800"/>
              <a:buChar char="●"/>
            </a:pPr>
            <a:r>
              <a:rPr lang="en"/>
              <a:t>Introduction to Continuous Integration (CI)</a:t>
            </a:r>
            <a:endParaRPr/>
          </a:p>
          <a:p>
            <a:pPr marL="914400" lvl="1" indent="-317500" algn="l" rtl="0">
              <a:lnSpc>
                <a:spcPct val="115000"/>
              </a:lnSpc>
              <a:spcBef>
                <a:spcPts val="0"/>
              </a:spcBef>
              <a:spcAft>
                <a:spcPts val="0"/>
              </a:spcAft>
              <a:buSzPts val="1400"/>
              <a:buChar char="○"/>
            </a:pPr>
            <a:r>
              <a:rPr lang="en"/>
              <a:t>Using GitHub Actions to automate running of unit tests</a:t>
            </a:r>
            <a:endParaRPr/>
          </a:p>
          <a:p>
            <a:pPr marL="914400" lvl="1" indent="-317500" algn="l" rtl="0">
              <a:lnSpc>
                <a:spcPct val="115000"/>
              </a:lnSpc>
              <a:spcBef>
                <a:spcPts val="0"/>
              </a:spcBef>
              <a:spcAft>
                <a:spcPts val="0"/>
              </a:spcAft>
              <a:buSzPts val="1400"/>
              <a:buChar char="○"/>
            </a:pPr>
            <a:r>
              <a:rPr lang="en"/>
              <a:t>Build matrices for cross-platform testing using CI</a:t>
            </a:r>
            <a:endParaRPr/>
          </a:p>
          <a:p>
            <a:pPr marL="457200" lvl="0" indent="-342900" algn="l" rtl="0">
              <a:lnSpc>
                <a:spcPct val="115000"/>
              </a:lnSpc>
              <a:spcBef>
                <a:spcPts val="0"/>
              </a:spcBef>
              <a:spcAft>
                <a:spcPts val="0"/>
              </a:spcAft>
              <a:buSzPts val="1800"/>
              <a:buChar char="●"/>
            </a:pPr>
            <a:r>
              <a:rPr lang="en"/>
              <a:t>Debugging issues and improving robustness</a:t>
            </a:r>
            <a:endParaRPr/>
          </a:p>
          <a:p>
            <a:pPr marL="914400" lvl="1" indent="-317500" algn="l" rtl="0">
              <a:lnSpc>
                <a:spcPct val="115000"/>
              </a:lnSpc>
              <a:spcBef>
                <a:spcPts val="0"/>
              </a:spcBef>
              <a:spcAft>
                <a:spcPts val="0"/>
              </a:spcAft>
              <a:buSzPts val="1400"/>
              <a:buChar char="○"/>
            </a:pPr>
            <a:r>
              <a:rPr lang="en"/>
              <a:t>Using PyCharm's debugger to diagnose and robustly fix a problem</a:t>
            </a:r>
            <a:endParaRPr/>
          </a:p>
        </p:txBody>
      </p:sp>
      <p:sp>
        <p:nvSpPr>
          <p:cNvPr id="290" name="Google Shape;290;p37"/>
          <p:cNvSpPr txBox="1"/>
          <p:nvPr/>
        </p:nvSpPr>
        <p:spPr>
          <a:xfrm>
            <a:off x="0" y="4065700"/>
            <a:ext cx="9144000" cy="1098900"/>
          </a:xfrm>
          <a:prstGeom prst="rect">
            <a:avLst/>
          </a:prstGeom>
          <a:solidFill>
            <a:schemeClr val="accent4"/>
          </a:solidFill>
          <a:ln>
            <a:noFill/>
          </a:ln>
        </p:spPr>
        <p:txBody>
          <a:bodyPr spcFirstLastPara="1" wrap="square" lIns="45700" tIns="91425" rIns="45700" bIns="91425" anchor="t" anchorCtr="0">
            <a:spAutoFit/>
          </a:bodyPr>
          <a:lstStyle/>
          <a:p>
            <a:pPr marL="0" lvl="0" indent="0" algn="ctr" rtl="0">
              <a:lnSpc>
                <a:spcPct val="115000"/>
              </a:lnSpc>
              <a:spcBef>
                <a:spcPts val="0"/>
              </a:spcBef>
              <a:spcAft>
                <a:spcPts val="0"/>
              </a:spcAft>
              <a:buNone/>
            </a:pPr>
            <a:r>
              <a:rPr lang="en" sz="1800" b="1">
                <a:solidFill>
                  <a:schemeClr val="dk2"/>
                </a:solidFill>
              </a:rPr>
              <a:t>As researchers we need to be able to verify and demonstrate that our code produces correct results, and unit testing - when done in the right way - can help, as well as save us development time in the long run</a:t>
            </a:r>
            <a:endParaRPr sz="1800" b="1">
              <a:solidFill>
                <a:schemeClr val="dk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3EC20-FE49-1843-362D-724E208E4440}"/>
              </a:ext>
            </a:extLst>
          </p:cNvPr>
          <p:cNvSpPr>
            <a:spLocks noGrp="1"/>
          </p:cNvSpPr>
          <p:nvPr>
            <p:ph type="title"/>
          </p:nvPr>
        </p:nvSpPr>
        <p:spPr/>
        <p:txBody>
          <a:bodyPr/>
          <a:lstStyle/>
          <a:p>
            <a:r>
              <a:rPr lang="en-US"/>
              <a:t>Automatically Testing Software</a:t>
            </a:r>
          </a:p>
        </p:txBody>
      </p:sp>
      <p:sp>
        <p:nvSpPr>
          <p:cNvPr id="3" name="Text Placeholder 2">
            <a:extLst>
              <a:ext uri="{FF2B5EF4-FFF2-40B4-BE49-F238E27FC236}">
                <a16:creationId xmlns:a16="http://schemas.microsoft.com/office/drawing/2014/main" id="{5F758549-77B8-3504-5698-1831715AA49A}"/>
              </a:ext>
            </a:extLst>
          </p:cNvPr>
          <p:cNvSpPr>
            <a:spLocks noGrp="1"/>
          </p:cNvSpPr>
          <p:nvPr>
            <p:ph type="body" idx="1"/>
          </p:nvPr>
        </p:nvSpPr>
        <p:spPr>
          <a:xfrm>
            <a:off x="1337860" y="2464428"/>
            <a:ext cx="6403230" cy="1844012"/>
          </a:xfrm>
        </p:spPr>
        <p:txBody>
          <a:bodyPr/>
          <a:lstStyle/>
          <a:p>
            <a:endParaRPr lang="en-US"/>
          </a:p>
        </p:txBody>
      </p:sp>
      <p:pic>
        <p:nvPicPr>
          <p:cNvPr id="1026" name="Picture 2">
            <a:extLst>
              <a:ext uri="{FF2B5EF4-FFF2-40B4-BE49-F238E27FC236}">
                <a16:creationId xmlns:a16="http://schemas.microsoft.com/office/drawing/2014/main" id="{2C29E9E3-C405-AF6A-D20B-FAD527FE3C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9949" y="1360446"/>
            <a:ext cx="5724102" cy="33380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DD760F2-1667-E4A5-E6CA-F966E3982723}"/>
              </a:ext>
            </a:extLst>
          </p:cNvPr>
          <p:cNvPicPr>
            <a:picLocks noChangeAspect="1"/>
          </p:cNvPicPr>
          <p:nvPr/>
        </p:nvPicPr>
        <p:blipFill>
          <a:blip r:embed="rId3"/>
          <a:stretch>
            <a:fillRect/>
          </a:stretch>
        </p:blipFill>
        <p:spPr>
          <a:xfrm>
            <a:off x="293467" y="2071005"/>
            <a:ext cx="8557065" cy="1895572"/>
          </a:xfrm>
          <a:prstGeom prst="rect">
            <a:avLst/>
          </a:prstGeom>
        </p:spPr>
      </p:pic>
    </p:spTree>
    <p:extLst>
      <p:ext uri="{BB962C8B-B14F-4D97-AF65-F5344CB8AC3E}">
        <p14:creationId xmlns:p14="http://schemas.microsoft.com/office/powerpoint/2010/main" val="37699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2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7194F-26DF-805B-436D-2338564814E6}"/>
              </a:ext>
            </a:extLst>
          </p:cNvPr>
          <p:cNvSpPr>
            <a:spLocks noGrp="1"/>
          </p:cNvSpPr>
          <p:nvPr>
            <p:ph type="title"/>
          </p:nvPr>
        </p:nvSpPr>
        <p:spPr/>
        <p:txBody>
          <a:bodyPr/>
          <a:lstStyle/>
          <a:p>
            <a:r>
              <a:rPr lang="en-US"/>
              <a:t>Scaling Up Unit Testing</a:t>
            </a:r>
          </a:p>
        </p:txBody>
      </p:sp>
      <p:sp>
        <p:nvSpPr>
          <p:cNvPr id="3" name="Text Placeholder 2">
            <a:extLst>
              <a:ext uri="{FF2B5EF4-FFF2-40B4-BE49-F238E27FC236}">
                <a16:creationId xmlns:a16="http://schemas.microsoft.com/office/drawing/2014/main" id="{9135682E-BDDD-EDE2-F88A-3C4D9343C279}"/>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03F8746D-521D-AE3E-D67A-E49B64630748}"/>
              </a:ext>
            </a:extLst>
          </p:cNvPr>
          <p:cNvPicPr>
            <a:picLocks noChangeAspect="1"/>
          </p:cNvPicPr>
          <p:nvPr/>
        </p:nvPicPr>
        <p:blipFill>
          <a:blip r:embed="rId2"/>
          <a:stretch>
            <a:fillRect/>
          </a:stretch>
        </p:blipFill>
        <p:spPr>
          <a:xfrm>
            <a:off x="311700" y="1152475"/>
            <a:ext cx="5921679" cy="2387723"/>
          </a:xfrm>
          <a:prstGeom prst="rect">
            <a:avLst/>
          </a:prstGeom>
        </p:spPr>
      </p:pic>
      <p:pic>
        <p:nvPicPr>
          <p:cNvPr id="9" name="Picture 8">
            <a:extLst>
              <a:ext uri="{FF2B5EF4-FFF2-40B4-BE49-F238E27FC236}">
                <a16:creationId xmlns:a16="http://schemas.microsoft.com/office/drawing/2014/main" id="{04CBF351-17AE-E46D-16F3-6834E3379144}"/>
              </a:ext>
            </a:extLst>
          </p:cNvPr>
          <p:cNvPicPr>
            <a:picLocks noChangeAspect="1"/>
          </p:cNvPicPr>
          <p:nvPr/>
        </p:nvPicPr>
        <p:blipFill>
          <a:blip r:embed="rId3"/>
          <a:stretch>
            <a:fillRect/>
          </a:stretch>
        </p:blipFill>
        <p:spPr>
          <a:xfrm>
            <a:off x="4353622" y="2527291"/>
            <a:ext cx="4362674" cy="2105133"/>
          </a:xfrm>
          <a:prstGeom prst="rect">
            <a:avLst/>
          </a:prstGeom>
        </p:spPr>
      </p:pic>
    </p:spTree>
    <p:extLst>
      <p:ext uri="{BB962C8B-B14F-4D97-AF65-F5344CB8AC3E}">
        <p14:creationId xmlns:p14="http://schemas.microsoft.com/office/powerpoint/2010/main" val="39791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F45EF-E700-2FEA-C159-87375A1FABBA}"/>
              </a:ext>
            </a:extLst>
          </p:cNvPr>
          <p:cNvSpPr>
            <a:spLocks noGrp="1"/>
          </p:cNvSpPr>
          <p:nvPr>
            <p:ph type="title"/>
          </p:nvPr>
        </p:nvSpPr>
        <p:spPr/>
        <p:txBody>
          <a:bodyPr/>
          <a:lstStyle/>
          <a:p>
            <a:r>
              <a:rPr lang="en-US"/>
              <a:t>Continuous Integration for Automated Testing</a:t>
            </a:r>
          </a:p>
        </p:txBody>
      </p:sp>
      <p:sp>
        <p:nvSpPr>
          <p:cNvPr id="3" name="Text Placeholder 2">
            <a:extLst>
              <a:ext uri="{FF2B5EF4-FFF2-40B4-BE49-F238E27FC236}">
                <a16:creationId xmlns:a16="http://schemas.microsoft.com/office/drawing/2014/main" id="{068D7896-AC00-21B9-D469-EA825F8D5BAE}"/>
              </a:ext>
            </a:extLst>
          </p:cNvPr>
          <p:cNvSpPr>
            <a:spLocks noGrp="1"/>
          </p:cNvSpPr>
          <p:nvPr>
            <p:ph type="body" idx="1"/>
          </p:nvPr>
        </p:nvSpPr>
        <p:spPr/>
        <p:txBody>
          <a:bodyPr/>
          <a:lstStyle/>
          <a:p>
            <a:endParaRPr lang="en-US"/>
          </a:p>
        </p:txBody>
      </p:sp>
      <p:pic>
        <p:nvPicPr>
          <p:cNvPr id="2050" name="Picture 2" descr="Continuous Integration with GitHub Actions - Build Log">
            <a:extLst>
              <a:ext uri="{FF2B5EF4-FFF2-40B4-BE49-F238E27FC236}">
                <a16:creationId xmlns:a16="http://schemas.microsoft.com/office/drawing/2014/main" id="{9D39D92D-5A30-827C-779A-E551660D98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402" y="1111884"/>
            <a:ext cx="5869197" cy="3836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2600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DB5A1-7556-B0B7-F7AF-65CCF971F763}"/>
              </a:ext>
            </a:extLst>
          </p:cNvPr>
          <p:cNvSpPr>
            <a:spLocks noGrp="1"/>
          </p:cNvSpPr>
          <p:nvPr>
            <p:ph type="title"/>
          </p:nvPr>
        </p:nvSpPr>
        <p:spPr/>
        <p:txBody>
          <a:bodyPr/>
          <a:lstStyle/>
          <a:p>
            <a:r>
              <a:rPr lang="en-US"/>
              <a:t>Diagnosing Issues and Improving Robustness</a:t>
            </a:r>
          </a:p>
        </p:txBody>
      </p:sp>
      <p:sp>
        <p:nvSpPr>
          <p:cNvPr id="3" name="Text Placeholder 2">
            <a:extLst>
              <a:ext uri="{FF2B5EF4-FFF2-40B4-BE49-F238E27FC236}">
                <a16:creationId xmlns:a16="http://schemas.microsoft.com/office/drawing/2014/main" id="{F1C0846E-E0B6-F51E-5952-B54C326AB89A}"/>
              </a:ext>
            </a:extLst>
          </p:cNvPr>
          <p:cNvSpPr>
            <a:spLocks noGrp="1"/>
          </p:cNvSpPr>
          <p:nvPr>
            <p:ph type="body" idx="1"/>
          </p:nvPr>
        </p:nvSpPr>
        <p:spPr/>
        <p:txBody>
          <a:bodyPr/>
          <a:lstStyle/>
          <a:p>
            <a:endParaRPr lang="en-US"/>
          </a:p>
        </p:txBody>
      </p:sp>
      <p:pic>
        <p:nvPicPr>
          <p:cNvPr id="3074" name="Picture 2" descr="Debugging in PyCharm">
            <a:extLst>
              <a:ext uri="{FF2B5EF4-FFF2-40B4-BE49-F238E27FC236}">
                <a16:creationId xmlns:a16="http://schemas.microsoft.com/office/drawing/2014/main" id="{E252CC21-D86D-8689-E63A-6A02484ADC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704" b="14437"/>
          <a:stretch/>
        </p:blipFill>
        <p:spPr bwMode="auto">
          <a:xfrm>
            <a:off x="912707" y="1183671"/>
            <a:ext cx="7318587" cy="3757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0318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Section 3: Software Development as a Process</a:t>
            </a:r>
            <a:endParaRPr/>
          </a:p>
        </p:txBody>
      </p:sp>
      <p:sp>
        <p:nvSpPr>
          <p:cNvPr id="296" name="Google Shape;296;p3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4"/>
              </a:buClr>
              <a:buSzPts val="1800"/>
              <a:buChar char="●"/>
            </a:pPr>
            <a:r>
              <a:rPr lang="en" b="1">
                <a:solidFill>
                  <a:schemeClr val="accent4"/>
                </a:solidFill>
              </a:rPr>
              <a:t>Programming vs software engineering</a:t>
            </a:r>
            <a:endParaRPr b="1">
              <a:solidFill>
                <a:schemeClr val="accent4"/>
              </a:solidFill>
            </a:endParaRPr>
          </a:p>
          <a:p>
            <a:pPr marL="457200" lvl="0" indent="-342900" algn="l" rtl="0">
              <a:lnSpc>
                <a:spcPct val="115000"/>
              </a:lnSpc>
              <a:spcBef>
                <a:spcPts val="0"/>
              </a:spcBef>
              <a:spcAft>
                <a:spcPts val="0"/>
              </a:spcAft>
              <a:buSzPts val="1800"/>
              <a:buChar char="●"/>
            </a:pPr>
            <a:r>
              <a:rPr lang="en"/>
              <a:t>Software requirements, design, architecture and implementation (via programming paradigms) as typical stages of a software development process</a:t>
            </a:r>
            <a:endParaRPr/>
          </a:p>
          <a:p>
            <a:pPr marL="914400" lvl="1" indent="-317500" algn="l" rtl="0">
              <a:lnSpc>
                <a:spcPct val="115000"/>
              </a:lnSpc>
              <a:spcBef>
                <a:spcPts val="0"/>
              </a:spcBef>
              <a:spcAft>
                <a:spcPts val="0"/>
              </a:spcAft>
              <a:buSzPts val="1400"/>
              <a:buChar char="○"/>
            </a:pPr>
            <a:r>
              <a:rPr lang="en"/>
              <a:t>Design requirements and constraints - what affects our design choices?</a:t>
            </a:r>
            <a:endParaRPr/>
          </a:p>
          <a:p>
            <a:pPr marL="914400" lvl="1" indent="-317500" algn="l" rtl="0">
              <a:lnSpc>
                <a:spcPct val="115000"/>
              </a:lnSpc>
              <a:spcBef>
                <a:spcPts val="0"/>
              </a:spcBef>
              <a:spcAft>
                <a:spcPts val="0"/>
              </a:spcAft>
              <a:buSzPts val="1400"/>
              <a:buChar char="○"/>
            </a:pPr>
            <a:r>
              <a:rPr lang="en"/>
              <a:t>Layered architecture</a:t>
            </a:r>
            <a:endParaRPr/>
          </a:p>
          <a:p>
            <a:pPr marL="914400" lvl="1" indent="-317500" algn="l" rtl="0">
              <a:lnSpc>
                <a:spcPct val="115000"/>
              </a:lnSpc>
              <a:spcBef>
                <a:spcPts val="0"/>
              </a:spcBef>
              <a:spcAft>
                <a:spcPts val="0"/>
              </a:spcAft>
              <a:buSzPts val="1400"/>
              <a:buChar char="○"/>
            </a:pPr>
            <a:r>
              <a:rPr lang="en"/>
              <a:t>Programming paradigms</a:t>
            </a:r>
            <a:endParaRPr/>
          </a:p>
          <a:p>
            <a:pPr marL="1371600" lvl="2" indent="-317500" algn="l" rtl="0">
              <a:spcBef>
                <a:spcPts val="0"/>
              </a:spcBef>
              <a:spcAft>
                <a:spcPts val="0"/>
              </a:spcAft>
              <a:buSzPts val="1400"/>
              <a:buChar char="■"/>
            </a:pPr>
            <a:r>
              <a:rPr lang="en"/>
              <a:t>Procedural, Functional, Object Oriented</a:t>
            </a:r>
          </a:p>
          <a:p>
            <a:pPr marL="1054100" lvl="2" indent="0" algn="l" rtl="0">
              <a:spcBef>
                <a:spcPts val="0"/>
              </a:spcBef>
              <a:spcAft>
                <a:spcPts val="0"/>
              </a:spcAft>
              <a:buSzPts val="1400"/>
              <a:buNone/>
            </a:pPr>
            <a:br>
              <a:rPr lang="en"/>
            </a:br>
            <a:endParaRPr/>
          </a:p>
          <a:p>
            <a:pPr marL="0" lvl="0" indent="0" algn="l" rtl="0">
              <a:lnSpc>
                <a:spcPct val="115000"/>
              </a:lnSpc>
              <a:spcBef>
                <a:spcPts val="0"/>
              </a:spcBef>
              <a:spcAft>
                <a:spcPts val="0"/>
              </a:spcAft>
              <a:buNone/>
            </a:pPr>
            <a:endParaRPr/>
          </a:p>
        </p:txBody>
      </p:sp>
      <p:sp>
        <p:nvSpPr>
          <p:cNvPr id="297" name="Google Shape;297;p38"/>
          <p:cNvSpPr txBox="1"/>
          <p:nvPr/>
        </p:nvSpPr>
        <p:spPr>
          <a:xfrm>
            <a:off x="0" y="4462500"/>
            <a:ext cx="9144000" cy="681000"/>
          </a:xfrm>
          <a:prstGeom prst="rect">
            <a:avLst/>
          </a:prstGeom>
          <a:solidFill>
            <a:schemeClr val="accent4"/>
          </a:solidFill>
          <a:ln>
            <a:noFill/>
          </a:ln>
        </p:spPr>
        <p:txBody>
          <a:bodyPr spcFirstLastPara="1" wrap="square" lIns="45700" tIns="91425" rIns="45700" bIns="91425" anchor="t" anchorCtr="0">
            <a:spAutoFit/>
          </a:bodyPr>
          <a:lstStyle/>
          <a:p>
            <a:pPr marL="0" lvl="0" indent="0" algn="ctr" rtl="0">
              <a:lnSpc>
                <a:spcPct val="115000"/>
              </a:lnSpc>
              <a:spcBef>
                <a:spcPts val="0"/>
              </a:spcBef>
              <a:spcAft>
                <a:spcPts val="0"/>
              </a:spcAft>
              <a:buNone/>
            </a:pPr>
            <a:r>
              <a:rPr lang="en" sz="1500" b="1">
                <a:solidFill>
                  <a:schemeClr val="dk2"/>
                </a:solidFill>
              </a:rPr>
              <a:t>Software designed deliberately will be much easier to work with in the long term than software we build without a plan - time spent planning in advance will save you a lot more time later</a:t>
            </a:r>
            <a:endParaRPr sz="1500" b="1">
              <a:solidFill>
                <a:schemeClr val="dk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AF2A3-F22A-F8A6-AA07-5A5E54B77D19}"/>
              </a:ext>
            </a:extLst>
          </p:cNvPr>
          <p:cNvSpPr>
            <a:spLocks noGrp="1"/>
          </p:cNvSpPr>
          <p:nvPr>
            <p:ph type="title"/>
          </p:nvPr>
        </p:nvSpPr>
        <p:spPr/>
        <p:txBody>
          <a:bodyPr/>
          <a:lstStyle/>
          <a:p>
            <a:r>
              <a:rPr lang="en-US"/>
              <a:t>Software development process</a:t>
            </a:r>
          </a:p>
        </p:txBody>
      </p:sp>
      <p:sp>
        <p:nvSpPr>
          <p:cNvPr id="3" name="Text Placeholder 2">
            <a:extLst>
              <a:ext uri="{FF2B5EF4-FFF2-40B4-BE49-F238E27FC236}">
                <a16:creationId xmlns:a16="http://schemas.microsoft.com/office/drawing/2014/main" id="{BF97FA0D-C8D7-5683-5BF1-DDB648A48E61}"/>
              </a:ext>
            </a:extLst>
          </p:cNvPr>
          <p:cNvSpPr>
            <a:spLocks noGrp="1"/>
          </p:cNvSpPr>
          <p:nvPr>
            <p:ph type="body" idx="1"/>
          </p:nvPr>
        </p:nvSpPr>
        <p:spPr/>
        <p:txBody>
          <a:bodyPr/>
          <a:lstStyle/>
          <a:p>
            <a:endParaRPr lang="en-US"/>
          </a:p>
        </p:txBody>
      </p:sp>
      <p:pic>
        <p:nvPicPr>
          <p:cNvPr id="4" name="Picture 3" descr="Software development process - Wikipedia">
            <a:extLst>
              <a:ext uri="{FF2B5EF4-FFF2-40B4-BE49-F238E27FC236}">
                <a16:creationId xmlns:a16="http://schemas.microsoft.com/office/drawing/2014/main" id="{EE2BC963-D66F-6C18-7189-288CDDBCAC83}"/>
              </a:ext>
            </a:extLst>
          </p:cNvPr>
          <p:cNvPicPr>
            <a:picLocks noChangeAspect="1"/>
          </p:cNvPicPr>
          <p:nvPr/>
        </p:nvPicPr>
        <p:blipFill>
          <a:blip r:embed="rId2"/>
          <a:stretch>
            <a:fillRect/>
          </a:stretch>
        </p:blipFill>
        <p:spPr>
          <a:xfrm>
            <a:off x="2286000" y="1524000"/>
            <a:ext cx="3719512" cy="2786062"/>
          </a:xfrm>
          <a:prstGeom prst="rect">
            <a:avLst/>
          </a:prstGeom>
        </p:spPr>
      </p:pic>
    </p:spTree>
    <p:extLst>
      <p:ext uri="{BB962C8B-B14F-4D97-AF65-F5344CB8AC3E}">
        <p14:creationId xmlns:p14="http://schemas.microsoft.com/office/powerpoint/2010/main" val="34222529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62220-6431-EE22-34F9-F144E3716822}"/>
              </a:ext>
            </a:extLst>
          </p:cNvPr>
          <p:cNvSpPr>
            <a:spLocks noGrp="1"/>
          </p:cNvSpPr>
          <p:nvPr>
            <p:ph type="title"/>
          </p:nvPr>
        </p:nvSpPr>
        <p:spPr/>
        <p:txBody>
          <a:bodyPr/>
          <a:lstStyle/>
          <a:p>
            <a:r>
              <a:rPr lang="en-US"/>
              <a:t>Software requirements</a:t>
            </a:r>
          </a:p>
        </p:txBody>
      </p:sp>
      <p:sp>
        <p:nvSpPr>
          <p:cNvPr id="3" name="Text Placeholder 2">
            <a:extLst>
              <a:ext uri="{FF2B5EF4-FFF2-40B4-BE49-F238E27FC236}">
                <a16:creationId xmlns:a16="http://schemas.microsoft.com/office/drawing/2014/main" id="{D47D47AB-3344-9EC9-547B-27F52DF10D90}"/>
              </a:ext>
            </a:extLst>
          </p:cNvPr>
          <p:cNvSpPr>
            <a:spLocks noGrp="1"/>
          </p:cNvSpPr>
          <p:nvPr>
            <p:ph type="body" idx="1"/>
          </p:nvPr>
        </p:nvSpPr>
        <p:spPr/>
        <p:txBody>
          <a:bodyPr/>
          <a:lstStyle/>
          <a:p>
            <a:pPr marL="114300" indent="0">
              <a:buNone/>
            </a:pPr>
            <a:r>
              <a:rPr lang="en-US"/>
              <a:t>Without clear requirements you will find out later that you built software that no one actually needed.</a:t>
            </a:r>
          </a:p>
          <a:p>
            <a:pPr marL="114300" indent="0">
              <a:lnSpc>
                <a:spcPct val="114999"/>
              </a:lnSpc>
              <a:buNone/>
            </a:pPr>
            <a:endParaRPr lang="en-US"/>
          </a:p>
          <a:p>
            <a:pPr marL="114300" indent="0">
              <a:lnSpc>
                <a:spcPct val="114999"/>
              </a:lnSpc>
              <a:buNone/>
            </a:pPr>
            <a:r>
              <a:rPr lang="en-US"/>
              <a:t>Requirements will constantly change!</a:t>
            </a:r>
          </a:p>
          <a:p>
            <a:pPr marL="114300" indent="0">
              <a:lnSpc>
                <a:spcPct val="114999"/>
              </a:lnSpc>
              <a:buNone/>
            </a:pPr>
            <a:endParaRPr lang="en-US"/>
          </a:p>
          <a:p>
            <a:pPr marL="114300" indent="0">
              <a:lnSpc>
                <a:spcPct val="114999"/>
              </a:lnSpc>
              <a:buNone/>
            </a:pPr>
            <a:endParaRPr lang="en-US"/>
          </a:p>
        </p:txBody>
      </p:sp>
    </p:spTree>
    <p:extLst>
      <p:ext uri="{BB962C8B-B14F-4D97-AF65-F5344CB8AC3E}">
        <p14:creationId xmlns:p14="http://schemas.microsoft.com/office/powerpoint/2010/main" val="1519050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What could go wrong?</a:t>
            </a:r>
            <a:endParaRPr/>
          </a:p>
        </p:txBody>
      </p:sp>
      <p:sp>
        <p:nvSpPr>
          <p:cNvPr id="120" name="Google Shape;120;p16"/>
          <p:cNvSpPr txBox="1">
            <a:spLocks noGrp="1"/>
          </p:cNvSpPr>
          <p:nvPr>
            <p:ph type="body" idx="1"/>
          </p:nvPr>
        </p:nvSpPr>
        <p:spPr>
          <a:xfrm>
            <a:off x="311700" y="1152475"/>
            <a:ext cx="5317200" cy="21417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en" sz="2400"/>
              <a:t>Ariane 5</a:t>
            </a:r>
            <a:br>
              <a:rPr lang="en" sz="2400"/>
            </a:br>
            <a:endParaRPr sz="800"/>
          </a:p>
          <a:p>
            <a:pPr marL="457200" lvl="0" indent="-381000" algn="l" rtl="0">
              <a:lnSpc>
                <a:spcPct val="115000"/>
              </a:lnSpc>
              <a:spcBef>
                <a:spcPts val="0"/>
              </a:spcBef>
              <a:spcAft>
                <a:spcPts val="0"/>
              </a:spcAft>
              <a:buSzPts val="2400"/>
              <a:buChar char="●"/>
            </a:pPr>
            <a:r>
              <a:rPr lang="en" sz="2400"/>
              <a:t>$7B development</a:t>
            </a:r>
            <a:br>
              <a:rPr lang="en" sz="2400"/>
            </a:br>
            <a:r>
              <a:rPr lang="en" sz="2400"/>
              <a:t>$500 milion rocket</a:t>
            </a:r>
            <a:br>
              <a:rPr lang="en" sz="2400"/>
            </a:br>
            <a:endParaRPr sz="800"/>
          </a:p>
          <a:p>
            <a:pPr marL="457200" lvl="0" indent="-381000" algn="l" rtl="0">
              <a:lnSpc>
                <a:spcPct val="115000"/>
              </a:lnSpc>
              <a:spcBef>
                <a:spcPts val="0"/>
              </a:spcBef>
              <a:spcAft>
                <a:spcPts val="0"/>
              </a:spcAft>
              <a:buSzPts val="2400"/>
              <a:buChar char="●"/>
            </a:pPr>
            <a:r>
              <a:rPr lang="en" sz="2400"/>
              <a:t>Used Ariane 4 code</a:t>
            </a:r>
            <a:endParaRPr sz="2400"/>
          </a:p>
        </p:txBody>
      </p:sp>
      <p:pic>
        <p:nvPicPr>
          <p:cNvPr id="121" name="Google Shape;121;p16"/>
          <p:cNvPicPr preferRelativeResize="0"/>
          <p:nvPr/>
        </p:nvPicPr>
        <p:blipFill rotWithShape="1">
          <a:blip r:embed="rId3">
            <a:alphaModFix/>
          </a:blip>
          <a:srcRect/>
          <a:stretch/>
        </p:blipFill>
        <p:spPr>
          <a:xfrm>
            <a:off x="5748250" y="995375"/>
            <a:ext cx="3314650" cy="2544250"/>
          </a:xfrm>
          <a:prstGeom prst="rect">
            <a:avLst/>
          </a:prstGeom>
          <a:noFill/>
          <a:ln>
            <a:noFill/>
          </a:ln>
        </p:spPr>
      </p:pic>
      <p:pic>
        <p:nvPicPr>
          <p:cNvPr id="122" name="Google Shape;122;p16"/>
          <p:cNvPicPr preferRelativeResize="0"/>
          <p:nvPr/>
        </p:nvPicPr>
        <p:blipFill rotWithShape="1">
          <a:blip r:embed="rId4">
            <a:alphaModFix/>
          </a:blip>
          <a:srcRect/>
          <a:stretch/>
        </p:blipFill>
        <p:spPr>
          <a:xfrm>
            <a:off x="471950" y="3653338"/>
            <a:ext cx="1973825" cy="1242275"/>
          </a:xfrm>
          <a:prstGeom prst="rect">
            <a:avLst/>
          </a:prstGeom>
          <a:noFill/>
          <a:ln>
            <a:noFill/>
          </a:ln>
        </p:spPr>
      </p:pic>
      <p:sp>
        <p:nvSpPr>
          <p:cNvPr id="123" name="Google Shape;123;p16"/>
          <p:cNvSpPr txBox="1"/>
          <p:nvPr/>
        </p:nvSpPr>
        <p:spPr>
          <a:xfrm>
            <a:off x="3022450" y="3898275"/>
            <a:ext cx="2349300" cy="75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chemeClr val="dk1"/>
                </a:solidFill>
                <a:latin typeface="Arial"/>
                <a:ea typeface="Arial"/>
                <a:cs typeface="Arial"/>
                <a:sym typeface="Arial"/>
              </a:rPr>
              <a:t>Loss of guidance &amp; altitude info</a:t>
            </a:r>
            <a:endParaRPr sz="2000" b="1" i="0" u="none" strike="noStrike" cap="none">
              <a:solidFill>
                <a:schemeClr val="dk1"/>
              </a:solidFill>
              <a:latin typeface="Arial"/>
              <a:ea typeface="Arial"/>
              <a:cs typeface="Arial"/>
              <a:sym typeface="Arial"/>
            </a:endParaRPr>
          </a:p>
        </p:txBody>
      </p:sp>
      <p:sp>
        <p:nvSpPr>
          <p:cNvPr id="124" name="Google Shape;124;p16"/>
          <p:cNvSpPr txBox="1"/>
          <p:nvPr/>
        </p:nvSpPr>
        <p:spPr>
          <a:xfrm>
            <a:off x="5890125" y="3898275"/>
            <a:ext cx="2868000" cy="75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chemeClr val="dk1"/>
                </a:solidFill>
                <a:latin typeface="Arial"/>
                <a:ea typeface="Arial"/>
                <a:cs typeface="Arial"/>
                <a:sym typeface="Arial"/>
              </a:rPr>
              <a:t>64-bit FP converted to 16-bit signed integer</a:t>
            </a:r>
            <a:endParaRPr sz="2000" b="1" i="0" u="none" strike="noStrike" cap="none">
              <a:solidFill>
                <a:schemeClr val="dk1"/>
              </a:solidFill>
              <a:latin typeface="Arial"/>
              <a:ea typeface="Arial"/>
              <a:cs typeface="Arial"/>
              <a:sym typeface="Arial"/>
            </a:endParaRPr>
          </a:p>
        </p:txBody>
      </p:sp>
      <p:cxnSp>
        <p:nvCxnSpPr>
          <p:cNvPr id="125" name="Google Shape;125;p16"/>
          <p:cNvCxnSpPr>
            <a:stCxn id="122" idx="3"/>
            <a:endCxn id="123" idx="1"/>
          </p:cNvCxnSpPr>
          <p:nvPr/>
        </p:nvCxnSpPr>
        <p:spPr>
          <a:xfrm>
            <a:off x="2445775" y="4274476"/>
            <a:ext cx="576600" cy="0"/>
          </a:xfrm>
          <a:prstGeom prst="straightConnector1">
            <a:avLst/>
          </a:prstGeom>
          <a:noFill/>
          <a:ln w="38100" cap="flat" cmpd="sng">
            <a:solidFill>
              <a:srgbClr val="6D9EEB"/>
            </a:solidFill>
            <a:prstDash val="solid"/>
            <a:round/>
            <a:headEnd type="none" w="sm" len="sm"/>
            <a:tailEnd type="stealth" w="med" len="med"/>
          </a:ln>
        </p:spPr>
      </p:cxnSp>
      <p:cxnSp>
        <p:nvCxnSpPr>
          <p:cNvPr id="126" name="Google Shape;126;p16"/>
          <p:cNvCxnSpPr>
            <a:stCxn id="123" idx="3"/>
            <a:endCxn id="124" idx="1"/>
          </p:cNvCxnSpPr>
          <p:nvPr/>
        </p:nvCxnSpPr>
        <p:spPr>
          <a:xfrm>
            <a:off x="5371750" y="4274475"/>
            <a:ext cx="518400" cy="0"/>
          </a:xfrm>
          <a:prstGeom prst="straightConnector1">
            <a:avLst/>
          </a:prstGeom>
          <a:noFill/>
          <a:ln w="38100" cap="flat" cmpd="sng">
            <a:solidFill>
              <a:srgbClr val="6D9EEB"/>
            </a:solidFill>
            <a:prstDash val="solid"/>
            <a:round/>
            <a:headEnd type="none" w="sm" len="sm"/>
            <a:tailEnd type="stealth" w="med" len="med"/>
          </a:ln>
        </p:spPr>
      </p:cxnSp>
      <p:pic>
        <p:nvPicPr>
          <p:cNvPr id="127" name="Google Shape;127;p16"/>
          <p:cNvPicPr preferRelativeResize="0"/>
          <p:nvPr/>
        </p:nvPicPr>
        <p:blipFill rotWithShape="1">
          <a:blip r:embed="rId5">
            <a:alphaModFix/>
          </a:blip>
          <a:srcRect/>
          <a:stretch/>
        </p:blipFill>
        <p:spPr>
          <a:xfrm rot="-939015">
            <a:off x="1641781" y="606734"/>
            <a:ext cx="5739537" cy="372915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1000"/>
                                        <p:tgtEl>
                                          <p:spTgt spid="1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7"/>
                                        </p:tgtEl>
                                        <p:attrNameLst>
                                          <p:attrName>style.visibility</p:attrName>
                                        </p:attrNameLst>
                                      </p:cBhvr>
                                      <p:to>
                                        <p:strVal val="visible"/>
                                      </p:to>
                                    </p:set>
                                    <p:animEffect transition="in" filter="fade">
                                      <p:cBhvr>
                                        <p:cTn id="12" dur="10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62220-6431-EE22-34F9-F144E3716822}"/>
              </a:ext>
            </a:extLst>
          </p:cNvPr>
          <p:cNvSpPr>
            <a:spLocks noGrp="1"/>
          </p:cNvSpPr>
          <p:nvPr>
            <p:ph type="title"/>
          </p:nvPr>
        </p:nvSpPr>
        <p:spPr/>
        <p:txBody>
          <a:bodyPr/>
          <a:lstStyle/>
          <a:p>
            <a:r>
              <a:rPr lang="en-US"/>
              <a:t>Software requirements</a:t>
            </a:r>
          </a:p>
        </p:txBody>
      </p:sp>
      <p:sp>
        <p:nvSpPr>
          <p:cNvPr id="3" name="Text Placeholder 2">
            <a:extLst>
              <a:ext uri="{FF2B5EF4-FFF2-40B4-BE49-F238E27FC236}">
                <a16:creationId xmlns:a16="http://schemas.microsoft.com/office/drawing/2014/main" id="{D47D47AB-3344-9EC9-547B-27F52DF10D90}"/>
              </a:ext>
            </a:extLst>
          </p:cNvPr>
          <p:cNvSpPr>
            <a:spLocks noGrp="1"/>
          </p:cNvSpPr>
          <p:nvPr>
            <p:ph type="body" idx="1"/>
          </p:nvPr>
        </p:nvSpPr>
        <p:spPr/>
        <p:txBody>
          <a:bodyPr/>
          <a:lstStyle/>
          <a:p>
            <a:pPr marL="114300" indent="0">
              <a:buNone/>
            </a:pPr>
            <a:r>
              <a:rPr lang="en-US"/>
              <a:t>Without clear requirements you will find out later that you built software that no one actually needed.</a:t>
            </a:r>
          </a:p>
          <a:p>
            <a:pPr marL="114300" indent="0">
              <a:lnSpc>
                <a:spcPct val="114999"/>
              </a:lnSpc>
              <a:buNone/>
            </a:pPr>
            <a:endParaRPr lang="en-US"/>
          </a:p>
          <a:p>
            <a:pPr>
              <a:lnSpc>
                <a:spcPct val="114999"/>
              </a:lnSpc>
              <a:buNone/>
            </a:pPr>
            <a:r>
              <a:rPr lang="en-US"/>
              <a:t>Requirements will almost always change!</a:t>
            </a:r>
          </a:p>
          <a:p>
            <a:pPr marL="114300" indent="0">
              <a:lnSpc>
                <a:spcPct val="114999"/>
              </a:lnSpc>
              <a:buNone/>
            </a:pPr>
            <a:endParaRPr lang="en-US"/>
          </a:p>
          <a:p>
            <a:pPr marL="114300" indent="0">
              <a:lnSpc>
                <a:spcPct val="114999"/>
              </a:lnSpc>
              <a:buNone/>
            </a:pPr>
            <a:r>
              <a:rPr lang="en-US"/>
              <a:t>Warning: Explicitly describing requirements can feel like a lot of overhead.</a:t>
            </a:r>
          </a:p>
          <a:p>
            <a:pPr marL="114300" indent="0">
              <a:lnSpc>
                <a:spcPct val="114999"/>
              </a:lnSpc>
              <a:buNone/>
            </a:pPr>
            <a:endParaRPr lang="en-US"/>
          </a:p>
          <a:p>
            <a:pPr marL="114300" indent="0">
              <a:lnSpc>
                <a:spcPct val="114999"/>
              </a:lnSpc>
              <a:buNone/>
            </a:pPr>
            <a:endParaRPr lang="en-US"/>
          </a:p>
        </p:txBody>
      </p:sp>
    </p:spTree>
    <p:extLst>
      <p:ext uri="{BB962C8B-B14F-4D97-AF65-F5344CB8AC3E}">
        <p14:creationId xmlns:p14="http://schemas.microsoft.com/office/powerpoint/2010/main" val="11438567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74B03-7D76-1EFA-CE12-1DE8D2AEFE7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AD0DE0A-6FB7-C925-D57B-347077B49B7A}"/>
              </a:ext>
            </a:extLst>
          </p:cNvPr>
          <p:cNvSpPr>
            <a:spLocks noGrp="1"/>
          </p:cNvSpPr>
          <p:nvPr>
            <p:ph type="body" idx="1"/>
          </p:nvPr>
        </p:nvSpPr>
        <p:spPr>
          <a:xfrm>
            <a:off x="311700" y="4214762"/>
            <a:ext cx="8520600" cy="354113"/>
          </a:xfrm>
        </p:spPr>
        <p:txBody>
          <a:bodyPr/>
          <a:lstStyle/>
          <a:p>
            <a:pPr marL="114300" indent="0">
              <a:buNone/>
            </a:pPr>
            <a:r>
              <a:rPr lang="en-US"/>
              <a:t>Read the notes!</a:t>
            </a:r>
          </a:p>
        </p:txBody>
      </p:sp>
      <p:pic>
        <p:nvPicPr>
          <p:cNvPr id="4" name="Picture 3" descr="A screenshot of a computer program&#10;&#10;Description automatically generated">
            <a:extLst>
              <a:ext uri="{FF2B5EF4-FFF2-40B4-BE49-F238E27FC236}">
                <a16:creationId xmlns:a16="http://schemas.microsoft.com/office/drawing/2014/main" id="{6ACB0B87-97D3-58A0-3CE9-EDA016774BFB}"/>
              </a:ext>
            </a:extLst>
          </p:cNvPr>
          <p:cNvPicPr>
            <a:picLocks noChangeAspect="1"/>
          </p:cNvPicPr>
          <p:nvPr/>
        </p:nvPicPr>
        <p:blipFill>
          <a:blip r:embed="rId2"/>
          <a:stretch>
            <a:fillRect/>
          </a:stretch>
        </p:blipFill>
        <p:spPr>
          <a:xfrm>
            <a:off x="309563" y="1114855"/>
            <a:ext cx="8529637" cy="3085240"/>
          </a:xfrm>
          <a:prstGeom prst="rect">
            <a:avLst/>
          </a:prstGeom>
        </p:spPr>
      </p:pic>
    </p:spTree>
    <p:extLst>
      <p:ext uri="{BB962C8B-B14F-4D97-AF65-F5344CB8AC3E}">
        <p14:creationId xmlns:p14="http://schemas.microsoft.com/office/powerpoint/2010/main" val="11974357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F3528-75A3-34F1-0E3C-569D7B21C441}"/>
              </a:ext>
            </a:extLst>
          </p:cNvPr>
          <p:cNvSpPr>
            <a:spLocks noGrp="1"/>
          </p:cNvSpPr>
          <p:nvPr>
            <p:ph type="title"/>
          </p:nvPr>
        </p:nvSpPr>
        <p:spPr/>
        <p:txBody>
          <a:bodyPr/>
          <a:lstStyle/>
          <a:p>
            <a:r>
              <a:rPr lang="en-US"/>
              <a:t>Software design</a:t>
            </a:r>
          </a:p>
        </p:txBody>
      </p:sp>
      <p:sp>
        <p:nvSpPr>
          <p:cNvPr id="3" name="Text Placeholder 2">
            <a:extLst>
              <a:ext uri="{FF2B5EF4-FFF2-40B4-BE49-F238E27FC236}">
                <a16:creationId xmlns:a16="http://schemas.microsoft.com/office/drawing/2014/main" id="{BD09CD53-7FCE-6024-5028-DCBCB49837E3}"/>
              </a:ext>
            </a:extLst>
          </p:cNvPr>
          <p:cNvSpPr>
            <a:spLocks noGrp="1"/>
          </p:cNvSpPr>
          <p:nvPr>
            <p:ph type="body" idx="1"/>
          </p:nvPr>
        </p:nvSpPr>
        <p:spPr>
          <a:xfrm>
            <a:off x="311700" y="1152475"/>
            <a:ext cx="2816591" cy="3416400"/>
          </a:xfrm>
        </p:spPr>
        <p:txBody>
          <a:bodyPr/>
          <a:lstStyle/>
          <a:p>
            <a:pPr marL="114300" indent="0">
              <a:buNone/>
            </a:pPr>
            <a:endParaRPr lang="en-US"/>
          </a:p>
          <a:p>
            <a:pPr>
              <a:lnSpc>
                <a:spcPct val="114999"/>
              </a:lnSpc>
            </a:pPr>
            <a:endParaRPr lang="en-US"/>
          </a:p>
          <a:p>
            <a:pPr>
              <a:lnSpc>
                <a:spcPct val="114999"/>
              </a:lnSpc>
            </a:pPr>
            <a:r>
              <a:rPr lang="en-US"/>
              <a:t>Under-design</a:t>
            </a:r>
          </a:p>
          <a:p>
            <a:pPr>
              <a:lnSpc>
                <a:spcPct val="114999"/>
              </a:lnSpc>
            </a:pPr>
            <a:r>
              <a:rPr lang="en-US"/>
              <a:t>Technical debt</a:t>
            </a:r>
          </a:p>
        </p:txBody>
      </p:sp>
      <p:pic>
        <p:nvPicPr>
          <p:cNvPr id="4" name="Picture 3" descr="The balance of life - The Daily Guardian">
            <a:extLst>
              <a:ext uri="{FF2B5EF4-FFF2-40B4-BE49-F238E27FC236}">
                <a16:creationId xmlns:a16="http://schemas.microsoft.com/office/drawing/2014/main" id="{66D62418-5412-688C-093E-53720AA59D0F}"/>
              </a:ext>
            </a:extLst>
          </p:cNvPr>
          <p:cNvPicPr>
            <a:picLocks noChangeAspect="1"/>
          </p:cNvPicPr>
          <p:nvPr/>
        </p:nvPicPr>
        <p:blipFill>
          <a:blip r:embed="rId2"/>
          <a:stretch>
            <a:fillRect/>
          </a:stretch>
        </p:blipFill>
        <p:spPr>
          <a:xfrm>
            <a:off x="3200400" y="1800225"/>
            <a:ext cx="2743200" cy="1543050"/>
          </a:xfrm>
          <a:prstGeom prst="rect">
            <a:avLst/>
          </a:prstGeom>
        </p:spPr>
      </p:pic>
      <p:sp>
        <p:nvSpPr>
          <p:cNvPr id="7" name="Text Placeholder 2">
            <a:extLst>
              <a:ext uri="{FF2B5EF4-FFF2-40B4-BE49-F238E27FC236}">
                <a16:creationId xmlns:a16="http://schemas.microsoft.com/office/drawing/2014/main" id="{A9A7700E-A67D-D42D-5303-1817C11DAEC1}"/>
              </a:ext>
            </a:extLst>
          </p:cNvPr>
          <p:cNvSpPr txBox="1">
            <a:spLocks/>
          </p:cNvSpPr>
          <p:nvPr/>
        </p:nvSpPr>
        <p:spPr>
          <a:xfrm>
            <a:off x="5948302" y="1151010"/>
            <a:ext cx="2816591"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1600"/>
              </a:spcBef>
              <a:spcAft>
                <a:spcPts val="160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pPr marL="114300" indent="0">
              <a:buFont typeface="Arial"/>
              <a:buNone/>
            </a:pPr>
            <a:endParaRPr lang="en-US"/>
          </a:p>
          <a:p>
            <a:pPr>
              <a:lnSpc>
                <a:spcPct val="114999"/>
              </a:lnSpc>
            </a:pPr>
            <a:endParaRPr lang="en-US"/>
          </a:p>
          <a:p>
            <a:pPr>
              <a:lnSpc>
                <a:spcPct val="114999"/>
              </a:lnSpc>
            </a:pPr>
            <a:r>
              <a:rPr lang="en-US"/>
              <a:t>Over-design</a:t>
            </a:r>
          </a:p>
          <a:p>
            <a:pPr>
              <a:lnSpc>
                <a:spcPct val="114999"/>
              </a:lnSpc>
            </a:pPr>
            <a:r>
              <a:rPr lang="en-US"/>
              <a:t>Overhead</a:t>
            </a:r>
          </a:p>
        </p:txBody>
      </p:sp>
      <p:sp>
        <p:nvSpPr>
          <p:cNvPr id="9" name="Text Placeholder 2">
            <a:extLst>
              <a:ext uri="{FF2B5EF4-FFF2-40B4-BE49-F238E27FC236}">
                <a16:creationId xmlns:a16="http://schemas.microsoft.com/office/drawing/2014/main" id="{F23D69E4-1F3A-0D00-11C9-646EB4FAF4D8}"/>
              </a:ext>
            </a:extLst>
          </p:cNvPr>
          <p:cNvSpPr txBox="1">
            <a:spLocks/>
          </p:cNvSpPr>
          <p:nvPr/>
        </p:nvSpPr>
        <p:spPr>
          <a:xfrm>
            <a:off x="310235" y="3178736"/>
            <a:ext cx="8146927"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1600"/>
              </a:spcBef>
              <a:spcAft>
                <a:spcPts val="160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pPr marL="114300" indent="0">
              <a:buFont typeface="Arial"/>
              <a:buNone/>
            </a:pPr>
            <a:endParaRPr lang="en-US"/>
          </a:p>
          <a:p>
            <a:pPr>
              <a:lnSpc>
                <a:spcPct val="114999"/>
              </a:lnSpc>
            </a:pPr>
            <a:endParaRPr lang="en-US"/>
          </a:p>
          <a:p>
            <a:pPr marL="114300" indent="0">
              <a:lnSpc>
                <a:spcPct val="114999"/>
              </a:lnSpc>
              <a:buNone/>
            </a:pPr>
            <a:r>
              <a:rPr lang="en-US"/>
              <a:t>It is your job as engineer to find a balance in the tools that you will learn. </a:t>
            </a:r>
          </a:p>
        </p:txBody>
      </p:sp>
    </p:spTree>
    <p:extLst>
      <p:ext uri="{BB962C8B-B14F-4D97-AF65-F5344CB8AC3E}">
        <p14:creationId xmlns:p14="http://schemas.microsoft.com/office/powerpoint/2010/main" val="1899305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B5258-C723-283A-C149-650DBF727C89}"/>
              </a:ext>
            </a:extLst>
          </p:cNvPr>
          <p:cNvSpPr>
            <a:spLocks noGrp="1"/>
          </p:cNvSpPr>
          <p:nvPr>
            <p:ph type="title"/>
          </p:nvPr>
        </p:nvSpPr>
        <p:spPr/>
        <p:txBody>
          <a:bodyPr/>
          <a:lstStyle/>
          <a:p>
            <a:r>
              <a:rPr lang="en-US"/>
              <a:t>Programming paradigms</a:t>
            </a:r>
          </a:p>
        </p:txBody>
      </p:sp>
      <p:sp>
        <p:nvSpPr>
          <p:cNvPr id="6" name="Text Placeholder 5">
            <a:extLst>
              <a:ext uri="{FF2B5EF4-FFF2-40B4-BE49-F238E27FC236}">
                <a16:creationId xmlns:a16="http://schemas.microsoft.com/office/drawing/2014/main" id="{A0C1C685-569B-CAD7-2917-C0AD859520FA}"/>
              </a:ext>
            </a:extLst>
          </p:cNvPr>
          <p:cNvSpPr>
            <a:spLocks noGrp="1"/>
          </p:cNvSpPr>
          <p:nvPr>
            <p:ph type="body" idx="1"/>
          </p:nvPr>
        </p:nvSpPr>
        <p:spPr/>
        <p:txBody>
          <a:bodyPr/>
          <a:lstStyle/>
          <a:p>
            <a:endParaRPr lang="en-US"/>
          </a:p>
        </p:txBody>
      </p:sp>
      <p:pic>
        <p:nvPicPr>
          <p:cNvPr id="8" name="Picture 7" descr="Scala Functional Programming | Insider Engineering">
            <a:extLst>
              <a:ext uri="{FF2B5EF4-FFF2-40B4-BE49-F238E27FC236}">
                <a16:creationId xmlns:a16="http://schemas.microsoft.com/office/drawing/2014/main" id="{156EAFC5-AB57-BE0D-B895-F359CD9B1D03}"/>
              </a:ext>
            </a:extLst>
          </p:cNvPr>
          <p:cNvPicPr>
            <a:picLocks noChangeAspect="1"/>
          </p:cNvPicPr>
          <p:nvPr/>
        </p:nvPicPr>
        <p:blipFill>
          <a:blip r:embed="rId2"/>
          <a:stretch>
            <a:fillRect/>
          </a:stretch>
        </p:blipFill>
        <p:spPr>
          <a:xfrm>
            <a:off x="1711203" y="1287514"/>
            <a:ext cx="4726964" cy="2986107"/>
          </a:xfrm>
          <a:prstGeom prst="rect">
            <a:avLst/>
          </a:prstGeom>
        </p:spPr>
      </p:pic>
    </p:spTree>
    <p:extLst>
      <p:ext uri="{BB962C8B-B14F-4D97-AF65-F5344CB8AC3E}">
        <p14:creationId xmlns:p14="http://schemas.microsoft.com/office/powerpoint/2010/main" val="19425843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6CDF7-890C-421F-FC30-B1C8884EAE4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3BD417D-3AA4-D4A9-ED01-907173FFD8C4}"/>
              </a:ext>
            </a:extLst>
          </p:cNvPr>
          <p:cNvSpPr>
            <a:spLocks noGrp="1"/>
          </p:cNvSpPr>
          <p:nvPr>
            <p:ph type="body" idx="1"/>
          </p:nvPr>
        </p:nvSpPr>
        <p:spPr>
          <a:xfrm>
            <a:off x="311700" y="4031955"/>
            <a:ext cx="8520600" cy="536920"/>
          </a:xfrm>
        </p:spPr>
        <p:txBody>
          <a:bodyPr/>
          <a:lstStyle/>
          <a:p>
            <a:pPr marL="114300" indent="0">
              <a:buNone/>
            </a:pPr>
            <a:r>
              <a:rPr lang="en-US"/>
              <a:t>How to do things                                                   What to do</a:t>
            </a:r>
          </a:p>
        </p:txBody>
      </p:sp>
      <p:pic>
        <p:nvPicPr>
          <p:cNvPr id="4" name="Picture 3" descr="Imperative to Declarative in Java">
            <a:extLst>
              <a:ext uri="{FF2B5EF4-FFF2-40B4-BE49-F238E27FC236}">
                <a16:creationId xmlns:a16="http://schemas.microsoft.com/office/drawing/2014/main" id="{481B1B77-A198-8AB9-B718-FE9B86BE4355}"/>
              </a:ext>
            </a:extLst>
          </p:cNvPr>
          <p:cNvPicPr>
            <a:picLocks noChangeAspect="1"/>
          </p:cNvPicPr>
          <p:nvPr/>
        </p:nvPicPr>
        <p:blipFill>
          <a:blip r:embed="rId2"/>
          <a:stretch>
            <a:fillRect/>
          </a:stretch>
        </p:blipFill>
        <p:spPr>
          <a:xfrm>
            <a:off x="419833" y="264900"/>
            <a:ext cx="8068040" cy="3679517"/>
          </a:xfrm>
          <a:prstGeom prst="rect">
            <a:avLst/>
          </a:prstGeom>
        </p:spPr>
      </p:pic>
    </p:spTree>
    <p:extLst>
      <p:ext uri="{BB962C8B-B14F-4D97-AF65-F5344CB8AC3E}">
        <p14:creationId xmlns:p14="http://schemas.microsoft.com/office/powerpoint/2010/main" val="1433759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939BB-DC8A-FCAE-1227-51F117FF0F1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31692E9-9DA2-69F7-D73D-B2A95F0F4E08}"/>
              </a:ext>
            </a:extLst>
          </p:cNvPr>
          <p:cNvSpPr>
            <a:spLocks noGrp="1"/>
          </p:cNvSpPr>
          <p:nvPr>
            <p:ph type="body" idx="1"/>
          </p:nvPr>
        </p:nvSpPr>
        <p:spPr/>
        <p:txBody>
          <a:bodyPr/>
          <a:lstStyle/>
          <a:p>
            <a:endParaRPr lang="en-US"/>
          </a:p>
        </p:txBody>
      </p:sp>
      <p:pic>
        <p:nvPicPr>
          <p:cNvPr id="4" name="Picture 3" descr="Scala Functional Programming | Insider Engineering">
            <a:extLst>
              <a:ext uri="{FF2B5EF4-FFF2-40B4-BE49-F238E27FC236}">
                <a16:creationId xmlns:a16="http://schemas.microsoft.com/office/drawing/2014/main" id="{BE32AEF2-D7B9-017A-1C05-2E5A4432BEF9}"/>
              </a:ext>
            </a:extLst>
          </p:cNvPr>
          <p:cNvPicPr>
            <a:picLocks noChangeAspect="1"/>
          </p:cNvPicPr>
          <p:nvPr/>
        </p:nvPicPr>
        <p:blipFill>
          <a:blip r:embed="rId2"/>
          <a:stretch>
            <a:fillRect/>
          </a:stretch>
        </p:blipFill>
        <p:spPr>
          <a:xfrm>
            <a:off x="1771650" y="803937"/>
            <a:ext cx="4726964" cy="2986107"/>
          </a:xfrm>
          <a:prstGeom prst="rect">
            <a:avLst/>
          </a:prstGeom>
        </p:spPr>
      </p:pic>
    </p:spTree>
    <p:extLst>
      <p:ext uri="{BB962C8B-B14F-4D97-AF65-F5344CB8AC3E}">
        <p14:creationId xmlns:p14="http://schemas.microsoft.com/office/powerpoint/2010/main" val="33306682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9F838-2756-EEE2-F2B3-1548E91C2B37}"/>
              </a:ext>
            </a:extLst>
          </p:cNvPr>
          <p:cNvSpPr>
            <a:spLocks noGrp="1"/>
          </p:cNvSpPr>
          <p:nvPr>
            <p:ph type="title"/>
          </p:nvPr>
        </p:nvSpPr>
        <p:spPr/>
        <p:txBody>
          <a:bodyPr/>
          <a:lstStyle/>
          <a:p>
            <a:r>
              <a:rPr lang="en-US"/>
              <a:t>Procedural versus object-oriented programming</a:t>
            </a:r>
          </a:p>
        </p:txBody>
      </p:sp>
      <p:sp>
        <p:nvSpPr>
          <p:cNvPr id="3" name="Text Placeholder 2">
            <a:extLst>
              <a:ext uri="{FF2B5EF4-FFF2-40B4-BE49-F238E27FC236}">
                <a16:creationId xmlns:a16="http://schemas.microsoft.com/office/drawing/2014/main" id="{44093038-FF5B-18AD-969A-2BF212649350}"/>
              </a:ext>
            </a:extLst>
          </p:cNvPr>
          <p:cNvSpPr>
            <a:spLocks noGrp="1"/>
          </p:cNvSpPr>
          <p:nvPr>
            <p:ph type="body" idx="1"/>
          </p:nvPr>
        </p:nvSpPr>
        <p:spPr/>
        <p:txBody>
          <a:bodyPr/>
          <a:lstStyle/>
          <a:p>
            <a:endParaRPr lang="en-US"/>
          </a:p>
        </p:txBody>
      </p:sp>
      <p:pic>
        <p:nvPicPr>
          <p:cNvPr id="4" name="Picture 3" descr="A screenshot of a computer program&#10;&#10;Description automatically generated">
            <a:extLst>
              <a:ext uri="{FF2B5EF4-FFF2-40B4-BE49-F238E27FC236}">
                <a16:creationId xmlns:a16="http://schemas.microsoft.com/office/drawing/2014/main" id="{220C4370-D145-CB74-D4A4-4E1D7A041300}"/>
              </a:ext>
            </a:extLst>
          </p:cNvPr>
          <p:cNvPicPr>
            <a:picLocks noChangeAspect="1"/>
          </p:cNvPicPr>
          <p:nvPr/>
        </p:nvPicPr>
        <p:blipFill>
          <a:blip r:embed="rId2"/>
          <a:stretch>
            <a:fillRect/>
          </a:stretch>
        </p:blipFill>
        <p:spPr>
          <a:xfrm>
            <a:off x="51655" y="1331879"/>
            <a:ext cx="4358787" cy="2732520"/>
          </a:xfrm>
          <a:prstGeom prst="rect">
            <a:avLst/>
          </a:prstGeom>
        </p:spPr>
      </p:pic>
      <p:pic>
        <p:nvPicPr>
          <p:cNvPr id="5" name="Picture 4" descr="A screen shot of a computer program&#10;&#10;Description automatically generated">
            <a:extLst>
              <a:ext uri="{FF2B5EF4-FFF2-40B4-BE49-F238E27FC236}">
                <a16:creationId xmlns:a16="http://schemas.microsoft.com/office/drawing/2014/main" id="{4E2AC14C-DA50-D323-8147-166A3AE80B18}"/>
              </a:ext>
            </a:extLst>
          </p:cNvPr>
          <p:cNvPicPr>
            <a:picLocks noChangeAspect="1"/>
          </p:cNvPicPr>
          <p:nvPr/>
        </p:nvPicPr>
        <p:blipFill>
          <a:blip r:embed="rId3"/>
          <a:stretch>
            <a:fillRect/>
          </a:stretch>
        </p:blipFill>
        <p:spPr>
          <a:xfrm>
            <a:off x="4491771" y="978314"/>
            <a:ext cx="4595079" cy="4027635"/>
          </a:xfrm>
          <a:prstGeom prst="rect">
            <a:avLst/>
          </a:prstGeom>
        </p:spPr>
      </p:pic>
    </p:spTree>
    <p:extLst>
      <p:ext uri="{BB962C8B-B14F-4D97-AF65-F5344CB8AC3E}">
        <p14:creationId xmlns:p14="http://schemas.microsoft.com/office/powerpoint/2010/main" val="37713195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CDC09-7C19-3B29-8A31-9871A6CFDDBA}"/>
              </a:ext>
            </a:extLst>
          </p:cNvPr>
          <p:cNvSpPr>
            <a:spLocks noGrp="1"/>
          </p:cNvSpPr>
          <p:nvPr>
            <p:ph type="title"/>
          </p:nvPr>
        </p:nvSpPr>
        <p:spPr/>
        <p:txBody>
          <a:bodyPr/>
          <a:lstStyle/>
          <a:p>
            <a:r>
              <a:rPr lang="en-US"/>
              <a:t>Functional programming</a:t>
            </a:r>
          </a:p>
        </p:txBody>
      </p:sp>
      <p:sp>
        <p:nvSpPr>
          <p:cNvPr id="3" name="Text Placeholder 2">
            <a:extLst>
              <a:ext uri="{FF2B5EF4-FFF2-40B4-BE49-F238E27FC236}">
                <a16:creationId xmlns:a16="http://schemas.microsoft.com/office/drawing/2014/main" id="{0B8A4E51-A481-97E8-6897-CD849319926E}"/>
              </a:ext>
            </a:extLst>
          </p:cNvPr>
          <p:cNvSpPr>
            <a:spLocks noGrp="1"/>
          </p:cNvSpPr>
          <p:nvPr>
            <p:ph type="body" idx="1"/>
          </p:nvPr>
        </p:nvSpPr>
        <p:spPr>
          <a:xfrm>
            <a:off x="80902" y="1152475"/>
            <a:ext cx="8520600" cy="3416400"/>
          </a:xfrm>
        </p:spPr>
        <p:txBody>
          <a:bodyPr/>
          <a:lstStyle/>
          <a:p>
            <a:r>
              <a:rPr lang="en-US"/>
              <a:t>Functions are first-class citizens</a:t>
            </a:r>
          </a:p>
          <a:p>
            <a:pPr>
              <a:lnSpc>
                <a:spcPct val="114999"/>
              </a:lnSpc>
            </a:pPr>
            <a:r>
              <a:rPr lang="en-US"/>
              <a:t>Pure functions. No side effects!</a:t>
            </a:r>
          </a:p>
          <a:p>
            <a:pPr>
              <a:lnSpc>
                <a:spcPct val="114999"/>
              </a:lnSpc>
            </a:pPr>
            <a:endParaRPr lang="en-US"/>
          </a:p>
        </p:txBody>
      </p:sp>
      <p:pic>
        <p:nvPicPr>
          <p:cNvPr id="5" name="Picture 4" descr="A screenshot of a computer program&#10;&#10;Description automatically generated">
            <a:extLst>
              <a:ext uri="{FF2B5EF4-FFF2-40B4-BE49-F238E27FC236}">
                <a16:creationId xmlns:a16="http://schemas.microsoft.com/office/drawing/2014/main" id="{58551DC4-D4AF-10CB-21C2-92FAC5F7B782}"/>
              </a:ext>
            </a:extLst>
          </p:cNvPr>
          <p:cNvPicPr>
            <a:picLocks noChangeAspect="1"/>
          </p:cNvPicPr>
          <p:nvPr/>
        </p:nvPicPr>
        <p:blipFill>
          <a:blip r:embed="rId2"/>
          <a:stretch>
            <a:fillRect/>
          </a:stretch>
        </p:blipFill>
        <p:spPr>
          <a:xfrm>
            <a:off x="4750045" y="2053332"/>
            <a:ext cx="4204921" cy="1729230"/>
          </a:xfrm>
          <a:prstGeom prst="rect">
            <a:avLst/>
          </a:prstGeom>
        </p:spPr>
      </p:pic>
      <p:pic>
        <p:nvPicPr>
          <p:cNvPr id="6" name="Picture 5" descr="A black screen with white text&#10;&#10;Description automatically generated">
            <a:extLst>
              <a:ext uri="{FF2B5EF4-FFF2-40B4-BE49-F238E27FC236}">
                <a16:creationId xmlns:a16="http://schemas.microsoft.com/office/drawing/2014/main" id="{AF8EB642-2378-C697-A871-DA23ABCB9B77}"/>
              </a:ext>
            </a:extLst>
          </p:cNvPr>
          <p:cNvPicPr>
            <a:picLocks noChangeAspect="1"/>
          </p:cNvPicPr>
          <p:nvPr/>
        </p:nvPicPr>
        <p:blipFill>
          <a:blip r:embed="rId3"/>
          <a:stretch>
            <a:fillRect/>
          </a:stretch>
        </p:blipFill>
        <p:spPr>
          <a:xfrm>
            <a:off x="79131" y="2004703"/>
            <a:ext cx="4578594" cy="1705591"/>
          </a:xfrm>
          <a:prstGeom prst="rect">
            <a:avLst/>
          </a:prstGeom>
        </p:spPr>
      </p:pic>
    </p:spTree>
    <p:extLst>
      <p:ext uri="{BB962C8B-B14F-4D97-AF65-F5344CB8AC3E}">
        <p14:creationId xmlns:p14="http://schemas.microsoft.com/office/powerpoint/2010/main" val="14044474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83BE1-D451-01CA-660E-B29BDF93EBCB}"/>
              </a:ext>
            </a:extLst>
          </p:cNvPr>
          <p:cNvSpPr>
            <a:spLocks noGrp="1"/>
          </p:cNvSpPr>
          <p:nvPr>
            <p:ph type="title"/>
          </p:nvPr>
        </p:nvSpPr>
        <p:spPr/>
        <p:txBody>
          <a:bodyPr/>
          <a:lstStyle/>
          <a:p>
            <a:r>
              <a:rPr lang="en-US"/>
              <a:t>A typical functional programming example</a:t>
            </a:r>
          </a:p>
        </p:txBody>
      </p:sp>
      <p:sp>
        <p:nvSpPr>
          <p:cNvPr id="3" name="Text Placeholder 2">
            <a:extLst>
              <a:ext uri="{FF2B5EF4-FFF2-40B4-BE49-F238E27FC236}">
                <a16:creationId xmlns:a16="http://schemas.microsoft.com/office/drawing/2014/main" id="{176217C6-2F40-2BA5-879C-115978C0B04A}"/>
              </a:ext>
            </a:extLst>
          </p:cNvPr>
          <p:cNvSpPr>
            <a:spLocks noGrp="1"/>
          </p:cNvSpPr>
          <p:nvPr>
            <p:ph type="body" idx="1"/>
          </p:nvPr>
        </p:nvSpPr>
        <p:spPr>
          <a:xfrm>
            <a:off x="311700" y="1152475"/>
            <a:ext cx="2360490" cy="3317487"/>
          </a:xfrm>
        </p:spPr>
        <p:txBody>
          <a:bodyPr/>
          <a:lstStyle/>
          <a:p>
            <a:pPr marL="114300" indent="0">
              <a:buNone/>
            </a:pPr>
            <a:r>
              <a:rPr lang="en-US"/>
              <a:t>When would you use this paradigm?</a:t>
            </a:r>
          </a:p>
        </p:txBody>
      </p:sp>
      <p:pic>
        <p:nvPicPr>
          <p:cNvPr id="4" name="Picture 3" descr="A screenshot of a computer program&#10;&#10;Description automatically generated">
            <a:extLst>
              <a:ext uri="{FF2B5EF4-FFF2-40B4-BE49-F238E27FC236}">
                <a16:creationId xmlns:a16="http://schemas.microsoft.com/office/drawing/2014/main" id="{B18BA577-A34D-BA34-AF2A-DE18E8CB5F98}"/>
              </a:ext>
            </a:extLst>
          </p:cNvPr>
          <p:cNvPicPr>
            <a:picLocks noChangeAspect="1"/>
          </p:cNvPicPr>
          <p:nvPr/>
        </p:nvPicPr>
        <p:blipFill>
          <a:blip r:embed="rId2"/>
          <a:stretch>
            <a:fillRect/>
          </a:stretch>
        </p:blipFill>
        <p:spPr>
          <a:xfrm>
            <a:off x="2667366" y="1053266"/>
            <a:ext cx="6348046" cy="3586490"/>
          </a:xfrm>
          <a:prstGeom prst="rect">
            <a:avLst/>
          </a:prstGeom>
        </p:spPr>
      </p:pic>
    </p:spTree>
    <p:extLst>
      <p:ext uri="{BB962C8B-B14F-4D97-AF65-F5344CB8AC3E}">
        <p14:creationId xmlns:p14="http://schemas.microsoft.com/office/powerpoint/2010/main" val="42338522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F18F3-BB7E-A62B-DCA5-CA6C9B5B6AD2}"/>
              </a:ext>
            </a:extLst>
          </p:cNvPr>
          <p:cNvSpPr>
            <a:spLocks noGrp="1"/>
          </p:cNvSpPr>
          <p:nvPr>
            <p:ph type="title"/>
          </p:nvPr>
        </p:nvSpPr>
        <p:spPr/>
        <p:txBody>
          <a:bodyPr/>
          <a:lstStyle/>
          <a:p>
            <a:r>
              <a:rPr lang="en-US"/>
              <a:t>Use the right tool for the right job</a:t>
            </a:r>
          </a:p>
        </p:txBody>
      </p:sp>
      <p:sp>
        <p:nvSpPr>
          <p:cNvPr id="3" name="Text Placeholder 2">
            <a:extLst>
              <a:ext uri="{FF2B5EF4-FFF2-40B4-BE49-F238E27FC236}">
                <a16:creationId xmlns:a16="http://schemas.microsoft.com/office/drawing/2014/main" id="{D1CBCBF4-FC10-DC5B-B3B1-CF79A3479563}"/>
              </a:ext>
            </a:extLst>
          </p:cNvPr>
          <p:cNvSpPr>
            <a:spLocks noGrp="1"/>
          </p:cNvSpPr>
          <p:nvPr>
            <p:ph type="body" idx="1"/>
          </p:nvPr>
        </p:nvSpPr>
        <p:spPr/>
        <p:txBody>
          <a:bodyPr/>
          <a:lstStyle/>
          <a:p>
            <a:endParaRPr lang="en-US"/>
          </a:p>
        </p:txBody>
      </p:sp>
      <p:pic>
        <p:nvPicPr>
          <p:cNvPr id="4" name="Picture 3" descr="The Right Tool for the Job!">
            <a:extLst>
              <a:ext uri="{FF2B5EF4-FFF2-40B4-BE49-F238E27FC236}">
                <a16:creationId xmlns:a16="http://schemas.microsoft.com/office/drawing/2014/main" id="{8A7A3C56-63B0-56B6-2F7B-90F18E2D3C81}"/>
              </a:ext>
            </a:extLst>
          </p:cNvPr>
          <p:cNvPicPr>
            <a:picLocks noChangeAspect="1"/>
          </p:cNvPicPr>
          <p:nvPr/>
        </p:nvPicPr>
        <p:blipFill>
          <a:blip r:embed="rId3"/>
          <a:stretch>
            <a:fillRect/>
          </a:stretch>
        </p:blipFill>
        <p:spPr>
          <a:xfrm>
            <a:off x="1762125" y="1194654"/>
            <a:ext cx="4987802" cy="3325690"/>
          </a:xfrm>
          <a:prstGeom prst="rect">
            <a:avLst/>
          </a:prstGeom>
        </p:spPr>
      </p:pic>
    </p:spTree>
    <p:extLst>
      <p:ext uri="{BB962C8B-B14F-4D97-AF65-F5344CB8AC3E}">
        <p14:creationId xmlns:p14="http://schemas.microsoft.com/office/powerpoint/2010/main" val="2627500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131"/>
        <p:cNvGrpSpPr/>
        <p:nvPr/>
      </p:nvGrpSpPr>
      <p:grpSpPr>
        <a:xfrm>
          <a:off x="0" y="0"/>
          <a:ext cx="0" cy="0"/>
          <a:chOff x="0" y="0"/>
          <a:chExt cx="0" cy="0"/>
        </a:xfrm>
      </p:grpSpPr>
      <p:sp>
        <p:nvSpPr>
          <p:cNvPr id="132" name="Google Shape;132;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Where are you?</a:t>
            </a:r>
            <a:endParaRPr/>
          </a:p>
        </p:txBody>
      </p:sp>
      <p:grpSp>
        <p:nvGrpSpPr>
          <p:cNvPr id="133" name="Google Shape;133;p17"/>
          <p:cNvGrpSpPr/>
          <p:nvPr/>
        </p:nvGrpSpPr>
        <p:grpSpPr>
          <a:xfrm>
            <a:off x="84600" y="681300"/>
            <a:ext cx="8602200" cy="3814500"/>
            <a:chOff x="84600" y="681300"/>
            <a:chExt cx="8602200" cy="3814500"/>
          </a:xfrm>
        </p:grpSpPr>
        <p:sp>
          <p:nvSpPr>
            <p:cNvPr id="134" name="Google Shape;134;p17"/>
            <p:cNvSpPr txBox="1"/>
            <p:nvPr/>
          </p:nvSpPr>
          <p:spPr>
            <a:xfrm>
              <a:off x="84600" y="2156100"/>
              <a:ext cx="2049000" cy="831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100"/>
                <a:buFont typeface="Arial"/>
                <a:buNone/>
              </a:pPr>
              <a:r>
                <a:rPr lang="en" sz="2100" b="0" i="0" u="none" strike="noStrike" cap="none">
                  <a:solidFill>
                    <a:srgbClr val="CC0000"/>
                  </a:solidFill>
                  <a:latin typeface="Merriweather"/>
                  <a:ea typeface="Merriweather"/>
                  <a:cs typeface="Merriweather"/>
                  <a:sym typeface="Merriweather"/>
                </a:rPr>
                <a:t>Software</a:t>
              </a:r>
              <a:br>
                <a:rPr lang="en" sz="2100" b="0" i="0" u="none" strike="noStrike" cap="none">
                  <a:solidFill>
                    <a:srgbClr val="CC0000"/>
                  </a:solidFill>
                  <a:latin typeface="Merriweather"/>
                  <a:ea typeface="Merriweather"/>
                  <a:cs typeface="Merriweather"/>
                  <a:sym typeface="Merriweather"/>
                </a:rPr>
              </a:br>
              <a:r>
                <a:rPr lang="en" sz="2100" b="0" i="0" u="none" strike="noStrike" cap="none">
                  <a:solidFill>
                    <a:srgbClr val="CC0000"/>
                  </a:solidFill>
                  <a:latin typeface="Merriweather"/>
                  <a:ea typeface="Merriweather"/>
                  <a:cs typeface="Merriweather"/>
                  <a:sym typeface="Merriweather"/>
                </a:rPr>
                <a:t>Engineering</a:t>
              </a:r>
              <a:endParaRPr sz="2100" b="0" i="0" u="none" strike="noStrike" cap="none">
                <a:solidFill>
                  <a:srgbClr val="CC0000"/>
                </a:solidFill>
                <a:latin typeface="Merriweather"/>
                <a:ea typeface="Merriweather"/>
                <a:cs typeface="Merriweather"/>
                <a:sym typeface="Merriweather"/>
              </a:endParaRPr>
            </a:p>
          </p:txBody>
        </p:sp>
        <p:sp>
          <p:nvSpPr>
            <p:cNvPr id="135" name="Google Shape;135;p17"/>
            <p:cNvSpPr txBox="1"/>
            <p:nvPr/>
          </p:nvSpPr>
          <p:spPr>
            <a:xfrm>
              <a:off x="6858000" y="2235300"/>
              <a:ext cx="1828800" cy="507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100"/>
                <a:buFont typeface="Arial"/>
                <a:buNone/>
              </a:pPr>
              <a:r>
                <a:rPr lang="en" sz="2100" b="0" i="0" u="none" strike="noStrike" cap="none">
                  <a:solidFill>
                    <a:srgbClr val="1155CC"/>
                  </a:solidFill>
                  <a:latin typeface="Merriweather"/>
                  <a:ea typeface="Merriweather"/>
                  <a:cs typeface="Merriweather"/>
                  <a:sym typeface="Merriweather"/>
                </a:rPr>
                <a:t>Research</a:t>
              </a:r>
              <a:endParaRPr sz="2100" b="0" i="0" u="none" strike="noStrike" cap="none">
                <a:solidFill>
                  <a:srgbClr val="1155CC"/>
                </a:solidFill>
                <a:latin typeface="Merriweather"/>
                <a:ea typeface="Merriweather"/>
                <a:cs typeface="Merriweather"/>
                <a:sym typeface="Merriweather"/>
              </a:endParaRPr>
            </a:p>
          </p:txBody>
        </p:sp>
        <p:cxnSp>
          <p:nvCxnSpPr>
            <p:cNvPr id="136" name="Google Shape;136;p17"/>
            <p:cNvCxnSpPr/>
            <p:nvPr/>
          </p:nvCxnSpPr>
          <p:spPr>
            <a:xfrm>
              <a:off x="2133600" y="2514600"/>
              <a:ext cx="2362200" cy="0"/>
            </a:xfrm>
            <a:prstGeom prst="straightConnector1">
              <a:avLst/>
            </a:prstGeom>
            <a:noFill/>
            <a:ln w="38100" cap="flat" cmpd="sng">
              <a:solidFill>
                <a:srgbClr val="CC0000"/>
              </a:solidFill>
              <a:prstDash val="solid"/>
              <a:round/>
              <a:headEnd type="oval" w="med" len="med"/>
              <a:tailEnd type="none" w="sm" len="sm"/>
            </a:ln>
          </p:spPr>
        </p:cxnSp>
        <p:cxnSp>
          <p:nvCxnSpPr>
            <p:cNvPr id="137" name="Google Shape;137;p17"/>
            <p:cNvCxnSpPr/>
            <p:nvPr/>
          </p:nvCxnSpPr>
          <p:spPr>
            <a:xfrm rot="10800000">
              <a:off x="4495800" y="2514600"/>
              <a:ext cx="2362200" cy="0"/>
            </a:xfrm>
            <a:prstGeom prst="straightConnector1">
              <a:avLst/>
            </a:prstGeom>
            <a:noFill/>
            <a:ln w="38100" cap="flat" cmpd="sng">
              <a:solidFill>
                <a:srgbClr val="1155CC"/>
              </a:solidFill>
              <a:prstDash val="solid"/>
              <a:round/>
              <a:headEnd type="oval" w="med" len="med"/>
              <a:tailEnd type="none" w="sm" len="sm"/>
            </a:ln>
          </p:spPr>
        </p:cxnSp>
        <p:sp>
          <p:nvSpPr>
            <p:cNvPr id="138" name="Google Shape;138;p17"/>
            <p:cNvSpPr txBox="1"/>
            <p:nvPr/>
          </p:nvSpPr>
          <p:spPr>
            <a:xfrm>
              <a:off x="4800600" y="3657600"/>
              <a:ext cx="17526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Merriweather"/>
                  <a:ea typeface="Merriweather"/>
                  <a:cs typeface="Merriweather"/>
                  <a:sym typeface="Merriweather"/>
                </a:rPr>
                <a:t>Researcher</a:t>
              </a:r>
              <a:br>
                <a:rPr lang="en" sz="1800" b="0" i="0" u="none" strike="noStrike" cap="none">
                  <a:solidFill>
                    <a:schemeClr val="dk1"/>
                  </a:solidFill>
                  <a:latin typeface="Merriweather"/>
                  <a:ea typeface="Merriweather"/>
                  <a:cs typeface="Merriweather"/>
                  <a:sym typeface="Merriweather"/>
                </a:rPr>
              </a:br>
              <a:r>
                <a:rPr lang="en" sz="1800" b="0" i="0" u="none" strike="noStrike" cap="none">
                  <a:solidFill>
                    <a:schemeClr val="dk1"/>
                  </a:solidFill>
                  <a:latin typeface="Merriweather"/>
                  <a:ea typeface="Merriweather"/>
                  <a:cs typeface="Merriweather"/>
                  <a:sym typeface="Merriweather"/>
                </a:rPr>
                <a:t>developer</a:t>
              </a:r>
              <a:endParaRPr sz="1800" b="0" i="0" u="none" strike="noStrike" cap="none">
                <a:solidFill>
                  <a:schemeClr val="dk1"/>
                </a:solidFill>
                <a:latin typeface="Merriweather"/>
                <a:ea typeface="Merriweather"/>
                <a:cs typeface="Merriweather"/>
                <a:sym typeface="Merriweather"/>
              </a:endParaRPr>
            </a:p>
          </p:txBody>
        </p:sp>
        <p:sp>
          <p:nvSpPr>
            <p:cNvPr id="139" name="Google Shape;139;p17"/>
            <p:cNvSpPr txBox="1"/>
            <p:nvPr/>
          </p:nvSpPr>
          <p:spPr>
            <a:xfrm>
              <a:off x="5867400" y="681300"/>
              <a:ext cx="17526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Merriweather"/>
                  <a:ea typeface="Merriweather"/>
                  <a:cs typeface="Merriweather"/>
                  <a:sym typeface="Merriweather"/>
                </a:rPr>
                <a:t>Researcher</a:t>
              </a:r>
              <a:endParaRPr sz="1800" b="0" i="0" u="none" strike="noStrike" cap="none">
                <a:solidFill>
                  <a:schemeClr val="dk1"/>
                </a:solidFill>
                <a:latin typeface="Merriweather"/>
                <a:ea typeface="Merriweather"/>
                <a:cs typeface="Merriweather"/>
                <a:sym typeface="Merriweather"/>
              </a:endParaRPr>
            </a:p>
          </p:txBody>
        </p:sp>
        <p:sp>
          <p:nvSpPr>
            <p:cNvPr id="140" name="Google Shape;140;p17"/>
            <p:cNvSpPr txBox="1"/>
            <p:nvPr/>
          </p:nvSpPr>
          <p:spPr>
            <a:xfrm>
              <a:off x="1371600" y="3756900"/>
              <a:ext cx="17526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Merriweather"/>
                  <a:ea typeface="Merriweather"/>
                  <a:cs typeface="Merriweather"/>
                  <a:sym typeface="Merriweather"/>
                </a:rPr>
                <a:t>Software Engineer</a:t>
              </a:r>
              <a:endParaRPr sz="1800" b="0" i="0" u="none" strike="noStrike" cap="none">
                <a:solidFill>
                  <a:schemeClr val="dk1"/>
                </a:solidFill>
                <a:latin typeface="Merriweather"/>
                <a:ea typeface="Merriweather"/>
                <a:cs typeface="Merriweather"/>
                <a:sym typeface="Merriweather"/>
              </a:endParaRPr>
            </a:p>
          </p:txBody>
        </p:sp>
        <p:cxnSp>
          <p:nvCxnSpPr>
            <p:cNvPr id="141" name="Google Shape;141;p17"/>
            <p:cNvCxnSpPr/>
            <p:nvPr/>
          </p:nvCxnSpPr>
          <p:spPr>
            <a:xfrm rot="10800000">
              <a:off x="2209800" y="2819400"/>
              <a:ext cx="0" cy="838200"/>
            </a:xfrm>
            <a:prstGeom prst="straightConnector1">
              <a:avLst/>
            </a:prstGeom>
            <a:noFill/>
            <a:ln w="28575" cap="flat" cmpd="sng">
              <a:solidFill>
                <a:schemeClr val="dk1"/>
              </a:solidFill>
              <a:prstDash val="solid"/>
              <a:round/>
              <a:headEnd type="none" w="sm" len="sm"/>
              <a:tailEnd type="triangle" w="med" len="med"/>
            </a:ln>
          </p:spPr>
        </p:cxnSp>
        <p:cxnSp>
          <p:nvCxnSpPr>
            <p:cNvPr id="142" name="Google Shape;142;p17"/>
            <p:cNvCxnSpPr/>
            <p:nvPr/>
          </p:nvCxnSpPr>
          <p:spPr>
            <a:xfrm rot="10800000">
              <a:off x="5638800" y="2743200"/>
              <a:ext cx="0" cy="838200"/>
            </a:xfrm>
            <a:prstGeom prst="straightConnector1">
              <a:avLst/>
            </a:prstGeom>
            <a:noFill/>
            <a:ln w="28575" cap="flat" cmpd="sng">
              <a:solidFill>
                <a:schemeClr val="dk1"/>
              </a:solidFill>
              <a:prstDash val="solid"/>
              <a:round/>
              <a:headEnd type="none" w="sm" len="sm"/>
              <a:tailEnd type="triangle" w="med" len="med"/>
            </a:ln>
          </p:spPr>
        </p:cxnSp>
        <p:cxnSp>
          <p:nvCxnSpPr>
            <p:cNvPr id="143" name="Google Shape;143;p17"/>
            <p:cNvCxnSpPr/>
            <p:nvPr/>
          </p:nvCxnSpPr>
          <p:spPr>
            <a:xfrm>
              <a:off x="6781800" y="1219200"/>
              <a:ext cx="0" cy="990600"/>
            </a:xfrm>
            <a:prstGeom prst="straightConnector1">
              <a:avLst/>
            </a:prstGeom>
            <a:noFill/>
            <a:ln w="28575" cap="flat" cmpd="sng">
              <a:solidFill>
                <a:schemeClr val="dk1"/>
              </a:solidFill>
              <a:prstDash val="solid"/>
              <a:round/>
              <a:headEnd type="none" w="sm" len="sm"/>
              <a:tailEnd type="triangle" w="med" len="med"/>
            </a:ln>
          </p:spPr>
        </p:cxn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400"/>
              <a:t>Section 4: Collaborative Software Development for Reuse</a:t>
            </a:r>
            <a:endParaRPr sz="2400"/>
          </a:p>
        </p:txBody>
      </p:sp>
      <p:sp>
        <p:nvSpPr>
          <p:cNvPr id="303" name="Google Shape;303;p39"/>
          <p:cNvSpPr txBox="1">
            <a:spLocks noGrp="1"/>
          </p:cNvSpPr>
          <p:nvPr>
            <p:ph type="body" idx="1"/>
          </p:nvPr>
        </p:nvSpPr>
        <p:spPr>
          <a:xfrm>
            <a:off x="311700" y="1152475"/>
            <a:ext cx="8520600" cy="39042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
              <a:t>Practices for developing software collaboratively that will make it easier for us and others to further develop and reuse</a:t>
            </a:r>
            <a:endParaRPr/>
          </a:p>
          <a:p>
            <a:pPr marL="457200" lvl="0" indent="-342900" algn="l" rtl="0">
              <a:lnSpc>
                <a:spcPct val="115000"/>
              </a:lnSpc>
              <a:spcBef>
                <a:spcPts val="0"/>
              </a:spcBef>
              <a:spcAft>
                <a:spcPts val="0"/>
              </a:spcAft>
              <a:buSzPts val="1800"/>
              <a:buChar char="●"/>
            </a:pPr>
            <a:r>
              <a:rPr lang="en"/>
              <a:t>Code review</a:t>
            </a:r>
            <a:endParaRPr/>
          </a:p>
          <a:p>
            <a:pPr marL="914400" lvl="1" indent="-317500" algn="l" rtl="0">
              <a:lnSpc>
                <a:spcPct val="115000"/>
              </a:lnSpc>
              <a:spcBef>
                <a:spcPts val="0"/>
              </a:spcBef>
              <a:spcAft>
                <a:spcPts val="0"/>
              </a:spcAft>
              <a:buSzPts val="1400"/>
              <a:buChar char="○"/>
            </a:pPr>
            <a:r>
              <a:rPr lang="en"/>
              <a:t>Improving the quality of code</a:t>
            </a:r>
            <a:endParaRPr/>
          </a:p>
          <a:p>
            <a:pPr marL="914400" lvl="1" indent="-317500" algn="l" rtl="0">
              <a:spcBef>
                <a:spcPts val="0"/>
              </a:spcBef>
              <a:spcAft>
                <a:spcPts val="0"/>
              </a:spcAft>
              <a:buSzPts val="1400"/>
              <a:buChar char="○"/>
            </a:pPr>
            <a:r>
              <a:rPr lang="en"/>
              <a:t>Detecting bugs and code defects early</a:t>
            </a:r>
            <a:endParaRPr/>
          </a:p>
          <a:p>
            <a:pPr marL="914400" lvl="1" indent="-317500" algn="l" rtl="0">
              <a:spcBef>
                <a:spcPts val="0"/>
              </a:spcBef>
              <a:spcAft>
                <a:spcPts val="0"/>
              </a:spcAft>
              <a:buSzPts val="1400"/>
              <a:buChar char="○"/>
            </a:pPr>
            <a:r>
              <a:rPr lang="en"/>
              <a:t>Increasing knowledge of the software within the team</a:t>
            </a:r>
            <a:endParaRPr/>
          </a:p>
          <a:p>
            <a:pPr marL="457200" lvl="0" indent="-342900" algn="l" rtl="0">
              <a:lnSpc>
                <a:spcPct val="115000"/>
              </a:lnSpc>
              <a:spcBef>
                <a:spcPts val="0"/>
              </a:spcBef>
              <a:spcAft>
                <a:spcPts val="0"/>
              </a:spcAft>
              <a:buSzPts val="1800"/>
              <a:buChar char="●"/>
            </a:pPr>
            <a:r>
              <a:rPr lang="en"/>
              <a:t>Preparing software for reuse</a:t>
            </a:r>
            <a:endParaRPr/>
          </a:p>
          <a:p>
            <a:pPr marL="914400" lvl="1" indent="-317500" algn="l" rtl="0">
              <a:lnSpc>
                <a:spcPct val="115000"/>
              </a:lnSpc>
              <a:spcBef>
                <a:spcPts val="0"/>
              </a:spcBef>
              <a:spcAft>
                <a:spcPts val="0"/>
              </a:spcAft>
              <a:buSzPts val="1400"/>
              <a:buChar char="○"/>
            </a:pPr>
            <a:r>
              <a:rPr lang="en"/>
              <a:t>Levels of reusability</a:t>
            </a:r>
            <a:endParaRPr/>
          </a:p>
          <a:p>
            <a:pPr marL="914400" lvl="1" indent="-317500" algn="l" rtl="0">
              <a:lnSpc>
                <a:spcPct val="115000"/>
              </a:lnSpc>
              <a:spcBef>
                <a:spcPts val="0"/>
              </a:spcBef>
              <a:spcAft>
                <a:spcPts val="0"/>
              </a:spcAft>
              <a:buSzPts val="1400"/>
              <a:buChar char="○"/>
            </a:pPr>
            <a:r>
              <a:rPr lang="en"/>
              <a:t>Documenting code for reuse</a:t>
            </a:r>
            <a:endParaRPr/>
          </a:p>
          <a:p>
            <a:pPr marL="914400" lvl="1" indent="-317500" algn="l" rtl="0">
              <a:lnSpc>
                <a:spcPct val="115000"/>
              </a:lnSpc>
              <a:spcBef>
                <a:spcPts val="0"/>
              </a:spcBef>
              <a:spcAft>
                <a:spcPts val="0"/>
              </a:spcAft>
              <a:buSzPts val="1400"/>
              <a:buChar char="○"/>
            </a:pPr>
            <a:r>
              <a:rPr lang="en"/>
              <a:t>Choosing an open source license</a:t>
            </a:r>
            <a:endParaRPr/>
          </a:p>
          <a:p>
            <a:pPr marL="914400" lvl="1" indent="-317500" algn="l" rtl="0">
              <a:lnSpc>
                <a:spcPct val="115000"/>
              </a:lnSpc>
              <a:spcBef>
                <a:spcPts val="0"/>
              </a:spcBef>
              <a:spcAft>
                <a:spcPts val="0"/>
              </a:spcAft>
              <a:buSzPts val="1400"/>
              <a:buChar char="○"/>
            </a:pPr>
            <a:r>
              <a:rPr lang="en"/>
              <a:t>Packaging software for release and reuse</a:t>
            </a:r>
            <a:endParaRPr/>
          </a:p>
          <a:p>
            <a:pPr marL="0" lvl="0" indent="0" algn="l" rtl="0">
              <a:lnSpc>
                <a:spcPct val="115000"/>
              </a:lnSpc>
              <a:spcBef>
                <a:spcPts val="0"/>
              </a:spcBef>
              <a:spcAft>
                <a:spcPts val="0"/>
              </a:spcAft>
              <a:buNone/>
            </a:pPr>
            <a:endParaRPr/>
          </a:p>
          <a:p>
            <a:pPr marL="457200" lvl="0" indent="0" algn="l" rtl="0">
              <a:lnSpc>
                <a:spcPct val="115000"/>
              </a:lnSpc>
              <a:spcBef>
                <a:spcPts val="0"/>
              </a:spcBef>
              <a:spcAft>
                <a:spcPts val="0"/>
              </a:spcAft>
              <a:buNone/>
            </a:pPr>
            <a:endParaRPr/>
          </a:p>
        </p:txBody>
      </p:sp>
      <p:sp>
        <p:nvSpPr>
          <p:cNvPr id="304" name="Google Shape;304;p39"/>
          <p:cNvSpPr txBox="1"/>
          <p:nvPr/>
        </p:nvSpPr>
        <p:spPr>
          <a:xfrm>
            <a:off x="0" y="4370500"/>
            <a:ext cx="9144000" cy="780300"/>
          </a:xfrm>
          <a:prstGeom prst="rect">
            <a:avLst/>
          </a:prstGeom>
          <a:solidFill>
            <a:schemeClr val="accent4"/>
          </a:solidFill>
          <a:ln>
            <a:noFill/>
          </a:ln>
        </p:spPr>
        <p:txBody>
          <a:bodyPr spcFirstLastPara="1" wrap="square" lIns="45700" tIns="91425" rIns="45700" bIns="91425" anchor="t" anchorCtr="0">
            <a:spAutoFit/>
          </a:bodyPr>
          <a:lstStyle/>
          <a:p>
            <a:pPr marL="0" lvl="0" indent="0" algn="ctr" rtl="0">
              <a:lnSpc>
                <a:spcPct val="115000"/>
              </a:lnSpc>
              <a:spcBef>
                <a:spcPts val="0"/>
              </a:spcBef>
              <a:spcAft>
                <a:spcPts val="0"/>
              </a:spcAft>
              <a:buNone/>
            </a:pPr>
            <a:r>
              <a:rPr lang="en" sz="1800" b="1">
                <a:solidFill>
                  <a:schemeClr val="dk2"/>
                </a:solidFill>
              </a:rPr>
              <a:t>When changes, particularly big changes, are made to a codebase, how can a team ensure that these changes are well considered and represent good solutions?</a:t>
            </a:r>
            <a:endParaRPr sz="1800" b="1">
              <a:solidFill>
                <a:schemeClr val="dk2"/>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E510E-FACE-3217-7E7D-4DB10D6921B2}"/>
              </a:ext>
            </a:extLst>
          </p:cNvPr>
          <p:cNvSpPr>
            <a:spLocks noGrp="1"/>
          </p:cNvSpPr>
          <p:nvPr>
            <p:ph type="title"/>
          </p:nvPr>
        </p:nvSpPr>
        <p:spPr/>
        <p:txBody>
          <a:bodyPr/>
          <a:lstStyle/>
          <a:p>
            <a:r>
              <a:rPr lang="en-US"/>
              <a:t>Developing Software in a Team: Code Review</a:t>
            </a:r>
          </a:p>
        </p:txBody>
      </p:sp>
      <p:sp>
        <p:nvSpPr>
          <p:cNvPr id="3" name="Text Placeholder 2">
            <a:extLst>
              <a:ext uri="{FF2B5EF4-FFF2-40B4-BE49-F238E27FC236}">
                <a16:creationId xmlns:a16="http://schemas.microsoft.com/office/drawing/2014/main" id="{35147EBF-4A2A-51F1-A98B-E3C38E39F0B8}"/>
              </a:ext>
            </a:extLst>
          </p:cNvPr>
          <p:cNvSpPr>
            <a:spLocks noGrp="1"/>
          </p:cNvSpPr>
          <p:nvPr>
            <p:ph type="body" idx="1"/>
          </p:nvPr>
        </p:nvSpPr>
        <p:spPr/>
        <p:txBody>
          <a:bodyPr/>
          <a:lstStyle/>
          <a:p>
            <a:endParaRPr lang="en-US"/>
          </a:p>
        </p:txBody>
      </p:sp>
      <p:pic>
        <p:nvPicPr>
          <p:cNvPr id="4" name="Graphic 3" descr="Fork with solid fill">
            <a:extLst>
              <a:ext uri="{FF2B5EF4-FFF2-40B4-BE49-F238E27FC236}">
                <a16:creationId xmlns:a16="http://schemas.microsoft.com/office/drawing/2014/main" id="{497BC57B-26A7-6C44-E8B3-9F8C3BEAB72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88168" y="1533024"/>
            <a:ext cx="2478505" cy="2465136"/>
          </a:xfrm>
          <a:prstGeom prst="rect">
            <a:avLst/>
          </a:prstGeom>
        </p:spPr>
      </p:pic>
      <p:pic>
        <p:nvPicPr>
          <p:cNvPr id="6" name="Picture 5" descr="A sign with a person holding a door handle&#10;&#10;Description automatically generated">
            <a:extLst>
              <a:ext uri="{FF2B5EF4-FFF2-40B4-BE49-F238E27FC236}">
                <a16:creationId xmlns:a16="http://schemas.microsoft.com/office/drawing/2014/main" id="{95B11B64-0D62-922A-C680-87238D9B4F6C}"/>
              </a:ext>
            </a:extLst>
          </p:cNvPr>
          <p:cNvPicPr>
            <a:picLocks noChangeAspect="1"/>
          </p:cNvPicPr>
          <p:nvPr/>
        </p:nvPicPr>
        <p:blipFill>
          <a:blip r:embed="rId4"/>
          <a:stretch>
            <a:fillRect/>
          </a:stretch>
        </p:blipFill>
        <p:spPr>
          <a:xfrm>
            <a:off x="5115426" y="1589234"/>
            <a:ext cx="1854200" cy="2409532"/>
          </a:xfrm>
          <a:prstGeom prst="rect">
            <a:avLst/>
          </a:prstGeom>
        </p:spPr>
      </p:pic>
    </p:spTree>
    <p:extLst>
      <p:ext uri="{BB962C8B-B14F-4D97-AF65-F5344CB8AC3E}">
        <p14:creationId xmlns:p14="http://schemas.microsoft.com/office/powerpoint/2010/main" val="3402723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E510E-FACE-3217-7E7D-4DB10D6921B2}"/>
              </a:ext>
            </a:extLst>
          </p:cNvPr>
          <p:cNvSpPr>
            <a:spLocks noGrp="1"/>
          </p:cNvSpPr>
          <p:nvPr>
            <p:ph type="title"/>
          </p:nvPr>
        </p:nvSpPr>
        <p:spPr/>
        <p:txBody>
          <a:bodyPr/>
          <a:lstStyle/>
          <a:p>
            <a:r>
              <a:rPr lang="en-US"/>
              <a:t>Developing Software in a Team: Code Review</a:t>
            </a:r>
          </a:p>
        </p:txBody>
      </p:sp>
      <p:sp>
        <p:nvSpPr>
          <p:cNvPr id="3" name="Text Placeholder 2">
            <a:extLst>
              <a:ext uri="{FF2B5EF4-FFF2-40B4-BE49-F238E27FC236}">
                <a16:creationId xmlns:a16="http://schemas.microsoft.com/office/drawing/2014/main" id="{35147EBF-4A2A-51F1-A98B-E3C38E39F0B8}"/>
              </a:ext>
            </a:extLst>
          </p:cNvPr>
          <p:cNvSpPr>
            <a:spLocks noGrp="1"/>
          </p:cNvSpPr>
          <p:nvPr>
            <p:ph type="body" idx="1"/>
          </p:nvPr>
        </p:nvSpPr>
        <p:spPr/>
        <p:txBody>
          <a:bodyPr/>
          <a:lstStyle/>
          <a:p>
            <a:endParaRPr lang="en-US"/>
          </a:p>
        </p:txBody>
      </p:sp>
      <p:pic>
        <p:nvPicPr>
          <p:cNvPr id="5" name="Picture 4" descr="example git branches showing this process">
            <a:extLst>
              <a:ext uri="{FF2B5EF4-FFF2-40B4-BE49-F238E27FC236}">
                <a16:creationId xmlns:a16="http://schemas.microsoft.com/office/drawing/2014/main" id="{7971EAE0-17E6-6DC8-AEBE-2FDDB49C3BF7}"/>
              </a:ext>
            </a:extLst>
          </p:cNvPr>
          <p:cNvPicPr>
            <a:picLocks noChangeAspect="1"/>
          </p:cNvPicPr>
          <p:nvPr/>
        </p:nvPicPr>
        <p:blipFill>
          <a:blip r:embed="rId2"/>
          <a:stretch>
            <a:fillRect/>
          </a:stretch>
        </p:blipFill>
        <p:spPr>
          <a:xfrm>
            <a:off x="393032" y="1469524"/>
            <a:ext cx="8361278" cy="2785978"/>
          </a:xfrm>
          <a:prstGeom prst="rect">
            <a:avLst/>
          </a:prstGeom>
        </p:spPr>
      </p:pic>
    </p:spTree>
    <p:extLst>
      <p:ext uri="{BB962C8B-B14F-4D97-AF65-F5344CB8AC3E}">
        <p14:creationId xmlns:p14="http://schemas.microsoft.com/office/powerpoint/2010/main" val="40515468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0A146-DB8E-0761-62C4-28DEB6125FFA}"/>
              </a:ext>
            </a:extLst>
          </p:cNvPr>
          <p:cNvSpPr>
            <a:spLocks noGrp="1"/>
          </p:cNvSpPr>
          <p:nvPr>
            <p:ph type="title"/>
          </p:nvPr>
        </p:nvSpPr>
        <p:spPr/>
        <p:txBody>
          <a:bodyPr/>
          <a:lstStyle/>
          <a:p>
            <a:r>
              <a:rPr lang="en-US"/>
              <a:t>Preparing Software for Reuse and Release</a:t>
            </a:r>
          </a:p>
        </p:txBody>
      </p:sp>
      <p:sp>
        <p:nvSpPr>
          <p:cNvPr id="3" name="Text Placeholder 2">
            <a:extLst>
              <a:ext uri="{FF2B5EF4-FFF2-40B4-BE49-F238E27FC236}">
                <a16:creationId xmlns:a16="http://schemas.microsoft.com/office/drawing/2014/main" id="{DBA8EAF1-997D-6A2C-78E8-663451B0BD65}"/>
              </a:ext>
            </a:extLst>
          </p:cNvPr>
          <p:cNvSpPr>
            <a:spLocks noGrp="1"/>
          </p:cNvSpPr>
          <p:nvPr>
            <p:ph type="body" idx="1"/>
          </p:nvPr>
        </p:nvSpPr>
        <p:spPr/>
        <p:txBody>
          <a:bodyPr/>
          <a:lstStyle/>
          <a:p>
            <a:endParaRPr lang="en-US"/>
          </a:p>
        </p:txBody>
      </p:sp>
      <p:pic>
        <p:nvPicPr>
          <p:cNvPr id="5" name="Picture 4" descr="A screenshot of a computer&#10;&#10;Description automatically generated">
            <a:extLst>
              <a:ext uri="{FF2B5EF4-FFF2-40B4-BE49-F238E27FC236}">
                <a16:creationId xmlns:a16="http://schemas.microsoft.com/office/drawing/2014/main" id="{825CDF47-4D9C-3724-E030-D9B4AC64E693}"/>
              </a:ext>
            </a:extLst>
          </p:cNvPr>
          <p:cNvPicPr>
            <a:picLocks noChangeAspect="1"/>
          </p:cNvPicPr>
          <p:nvPr/>
        </p:nvPicPr>
        <p:blipFill>
          <a:blip r:embed="rId2"/>
          <a:stretch>
            <a:fillRect/>
          </a:stretch>
        </p:blipFill>
        <p:spPr>
          <a:xfrm>
            <a:off x="2106115" y="1153325"/>
            <a:ext cx="4862165" cy="3539937"/>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099C0340-ED23-9936-B734-3A6B93CBAE75}"/>
              </a:ext>
            </a:extLst>
          </p:cNvPr>
          <p:cNvPicPr>
            <a:picLocks noChangeAspect="1"/>
          </p:cNvPicPr>
          <p:nvPr/>
        </p:nvPicPr>
        <p:blipFill>
          <a:blip r:embed="rId3"/>
          <a:stretch>
            <a:fillRect/>
          </a:stretch>
        </p:blipFill>
        <p:spPr>
          <a:xfrm>
            <a:off x="2142750" y="1207674"/>
            <a:ext cx="4821868" cy="3287968"/>
          </a:xfrm>
          <a:prstGeom prst="rect">
            <a:avLst/>
          </a:prstGeom>
        </p:spPr>
      </p:pic>
    </p:spTree>
    <p:extLst>
      <p:ext uri="{BB962C8B-B14F-4D97-AF65-F5344CB8AC3E}">
        <p14:creationId xmlns:p14="http://schemas.microsoft.com/office/powerpoint/2010/main" val="1997036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E510E-FACE-3217-7E7D-4DB10D6921B2}"/>
              </a:ext>
            </a:extLst>
          </p:cNvPr>
          <p:cNvSpPr>
            <a:spLocks noGrp="1"/>
          </p:cNvSpPr>
          <p:nvPr>
            <p:ph type="title"/>
          </p:nvPr>
        </p:nvSpPr>
        <p:spPr/>
        <p:txBody>
          <a:bodyPr/>
          <a:lstStyle/>
          <a:p>
            <a:r>
              <a:rPr lang="en-US"/>
              <a:t>Packaging Software for Release and Distribution</a:t>
            </a:r>
          </a:p>
        </p:txBody>
      </p:sp>
      <p:sp>
        <p:nvSpPr>
          <p:cNvPr id="3" name="Text Placeholder 2">
            <a:extLst>
              <a:ext uri="{FF2B5EF4-FFF2-40B4-BE49-F238E27FC236}">
                <a16:creationId xmlns:a16="http://schemas.microsoft.com/office/drawing/2014/main" id="{35147EBF-4A2A-51F1-A98B-E3C38E39F0B8}"/>
              </a:ext>
            </a:extLst>
          </p:cNvPr>
          <p:cNvSpPr>
            <a:spLocks noGrp="1"/>
          </p:cNvSpPr>
          <p:nvPr>
            <p:ph type="body" idx="1"/>
          </p:nvPr>
        </p:nvSpPr>
        <p:spPr/>
        <p:txBody>
          <a:bodyPr/>
          <a:lstStyle/>
          <a:p>
            <a:pPr>
              <a:lnSpc>
                <a:spcPct val="114999"/>
              </a:lnSpc>
            </a:pPr>
            <a:r>
              <a:rPr lang="en-US"/>
              <a:t>Using 'Poetry'</a:t>
            </a:r>
          </a:p>
        </p:txBody>
      </p:sp>
      <p:pic>
        <p:nvPicPr>
          <p:cNvPr id="4" name="Picture 3" descr="A computer screen shot of a computer code&#10;&#10;Description automatically generated">
            <a:extLst>
              <a:ext uri="{FF2B5EF4-FFF2-40B4-BE49-F238E27FC236}">
                <a16:creationId xmlns:a16="http://schemas.microsoft.com/office/drawing/2014/main" id="{6712A91F-322B-712B-8533-8E280BCFA49F}"/>
              </a:ext>
            </a:extLst>
          </p:cNvPr>
          <p:cNvPicPr>
            <a:picLocks noChangeAspect="1"/>
          </p:cNvPicPr>
          <p:nvPr/>
        </p:nvPicPr>
        <p:blipFill rotWithShape="1">
          <a:blip r:embed="rId2"/>
          <a:srcRect l="8319" t="15957" r="8907" b="10426"/>
          <a:stretch/>
        </p:blipFill>
        <p:spPr>
          <a:xfrm>
            <a:off x="3786071" y="1225649"/>
            <a:ext cx="5048260" cy="354709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2682226D-AA93-79CB-5A57-5A37D5EBE495}"/>
              </a:ext>
            </a:extLst>
          </p:cNvPr>
          <p:cNvPicPr>
            <a:picLocks noChangeAspect="1"/>
          </p:cNvPicPr>
          <p:nvPr/>
        </p:nvPicPr>
        <p:blipFill>
          <a:blip r:embed="rId3"/>
          <a:stretch>
            <a:fillRect/>
          </a:stretch>
        </p:blipFill>
        <p:spPr>
          <a:xfrm>
            <a:off x="925300" y="1572222"/>
            <a:ext cx="7284044" cy="3327892"/>
          </a:xfrm>
          <a:prstGeom prst="rect">
            <a:avLst/>
          </a:prstGeom>
        </p:spPr>
      </p:pic>
    </p:spTree>
    <p:extLst>
      <p:ext uri="{BB962C8B-B14F-4D97-AF65-F5344CB8AC3E}">
        <p14:creationId xmlns:p14="http://schemas.microsoft.com/office/powerpoint/2010/main" val="1473648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6251D-852B-26B8-4D17-71972EDDC029}"/>
              </a:ext>
            </a:extLst>
          </p:cNvPr>
          <p:cNvSpPr>
            <a:spLocks noGrp="1"/>
          </p:cNvSpPr>
          <p:nvPr>
            <p:ph type="title"/>
          </p:nvPr>
        </p:nvSpPr>
        <p:spPr/>
        <p:txBody>
          <a:bodyPr/>
          <a:lstStyle/>
          <a:p>
            <a:r>
              <a:rPr lang="en-US"/>
              <a:t>Section 5: Managing and Improving Software </a:t>
            </a:r>
          </a:p>
        </p:txBody>
      </p:sp>
      <p:sp>
        <p:nvSpPr>
          <p:cNvPr id="3" name="Text Placeholder 2">
            <a:extLst>
              <a:ext uri="{FF2B5EF4-FFF2-40B4-BE49-F238E27FC236}">
                <a16:creationId xmlns:a16="http://schemas.microsoft.com/office/drawing/2014/main" id="{13114054-D95E-DDE3-649C-3326677FD502}"/>
              </a:ext>
            </a:extLst>
          </p:cNvPr>
          <p:cNvSpPr>
            <a:spLocks noGrp="1"/>
          </p:cNvSpPr>
          <p:nvPr>
            <p:ph type="body" idx="1"/>
          </p:nvPr>
        </p:nvSpPr>
        <p:spPr/>
        <p:txBody>
          <a:bodyPr/>
          <a:lstStyle/>
          <a:p>
            <a:pPr>
              <a:lnSpc>
                <a:spcPct val="114999"/>
              </a:lnSpc>
            </a:pPr>
            <a:r>
              <a:rPr lang="en-US" b="1">
                <a:solidFill>
                  <a:schemeClr val="accent4"/>
                </a:solidFill>
              </a:rPr>
              <a:t>Software not only needs to be developed, but also managed </a:t>
            </a:r>
          </a:p>
          <a:p>
            <a:pPr>
              <a:lnSpc>
                <a:spcPct val="114999"/>
              </a:lnSpc>
            </a:pPr>
            <a:endParaRPr lang="en-US" b="1">
              <a:solidFill>
                <a:schemeClr val="accent6"/>
              </a:solidFill>
            </a:endParaRPr>
          </a:p>
          <a:p>
            <a:pPr>
              <a:lnSpc>
                <a:spcPct val="114999"/>
              </a:lnSpc>
            </a:pPr>
            <a:r>
              <a:rPr lang="en-US"/>
              <a:t>Collaborative platforms are a means of </a:t>
            </a:r>
            <a:r>
              <a:rPr lang="en-US">
                <a:solidFill>
                  <a:schemeClr val="accent6"/>
                </a:solidFill>
              </a:rPr>
              <a:t>communication and documentation</a:t>
            </a:r>
          </a:p>
          <a:p>
            <a:pPr>
              <a:lnSpc>
                <a:spcPct val="114999"/>
              </a:lnSpc>
            </a:pPr>
            <a:endParaRPr lang="en-US">
              <a:solidFill>
                <a:schemeClr val="accent6"/>
              </a:solidFill>
            </a:endParaRPr>
          </a:p>
          <a:p>
            <a:pPr>
              <a:lnSpc>
                <a:spcPct val="114999"/>
              </a:lnSpc>
            </a:pPr>
            <a:r>
              <a:rPr lang="en-US">
                <a:solidFill>
                  <a:schemeClr val="accent6"/>
                </a:solidFill>
              </a:rPr>
              <a:t>Estimating </a:t>
            </a:r>
            <a:r>
              <a:rPr lang="en-US"/>
              <a:t>the required effort for work items is useful to set priorities</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D3E61B81-D719-597F-B86E-D6C4D318F3A5}"/>
                  </a:ext>
                </a:extLst>
              </p14:cNvPr>
              <p14:cNvContentPartPr/>
              <p14:nvPr/>
            </p14:nvContentPartPr>
            <p14:xfrm>
              <a:off x="-1296536" y="5085563"/>
              <a:ext cx="8529" cy="8529"/>
            </p14:xfrm>
          </p:contentPart>
        </mc:Choice>
        <mc:Fallback>
          <p:pic>
            <p:nvPicPr>
              <p:cNvPr id="4" name="Ink 3">
                <a:extLst>
                  <a:ext uri="{FF2B5EF4-FFF2-40B4-BE49-F238E27FC236}">
                    <a16:creationId xmlns:a16="http://schemas.microsoft.com/office/drawing/2014/main" id="{D3E61B81-D719-597F-B86E-D6C4D318F3A5}"/>
                  </a:ext>
                </a:extLst>
              </p:cNvPr>
              <p:cNvPicPr/>
              <p:nvPr/>
            </p:nvPicPr>
            <p:blipFill>
              <a:blip r:embed="rId3"/>
              <a:stretch>
                <a:fillRect/>
              </a:stretch>
            </p:blipFill>
            <p:spPr>
              <a:xfrm>
                <a:off x="-1317859" y="5064240"/>
                <a:ext cx="50748" cy="50748"/>
              </a:xfrm>
              <a:prstGeom prst="rect">
                <a:avLst/>
              </a:prstGeom>
            </p:spPr>
          </p:pic>
        </mc:Fallback>
      </mc:AlternateContent>
    </p:spTree>
    <p:extLst>
      <p:ext uri="{BB962C8B-B14F-4D97-AF65-F5344CB8AC3E}">
        <p14:creationId xmlns:p14="http://schemas.microsoft.com/office/powerpoint/2010/main" val="14920105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48AAF-CC96-33E7-3523-47A577E1C01A}"/>
              </a:ext>
            </a:extLst>
          </p:cNvPr>
          <p:cNvSpPr>
            <a:spLocks noGrp="1"/>
          </p:cNvSpPr>
          <p:nvPr>
            <p:ph type="title"/>
          </p:nvPr>
        </p:nvSpPr>
        <p:spPr/>
        <p:txBody>
          <a:bodyPr/>
          <a:lstStyle/>
          <a:p>
            <a:r>
              <a:rPr lang="en-US"/>
              <a:t>Managing a Collaborative Software Project </a:t>
            </a:r>
          </a:p>
        </p:txBody>
      </p:sp>
      <p:sp>
        <p:nvSpPr>
          <p:cNvPr id="3" name="Text Placeholder 2">
            <a:extLst>
              <a:ext uri="{FF2B5EF4-FFF2-40B4-BE49-F238E27FC236}">
                <a16:creationId xmlns:a16="http://schemas.microsoft.com/office/drawing/2014/main" id="{6A850893-0E55-2FEC-7542-CB9429522F20}"/>
              </a:ext>
            </a:extLst>
          </p:cNvPr>
          <p:cNvSpPr>
            <a:spLocks noGrp="1"/>
          </p:cNvSpPr>
          <p:nvPr>
            <p:ph type="body" idx="1"/>
          </p:nvPr>
        </p:nvSpPr>
        <p:spPr>
          <a:xfrm>
            <a:off x="311700" y="1152475"/>
            <a:ext cx="8520600" cy="3776400"/>
          </a:xfrm>
        </p:spPr>
        <p:txBody>
          <a:bodyPr/>
          <a:lstStyle/>
          <a:p>
            <a:pPr>
              <a:lnSpc>
                <a:spcPct val="100000"/>
              </a:lnSpc>
            </a:pPr>
            <a:r>
              <a:rPr lang="en-US"/>
              <a:t>Platforms like GitHub provide tools to manage software</a:t>
            </a:r>
          </a:p>
          <a:p>
            <a:pPr>
              <a:lnSpc>
                <a:spcPct val="100000"/>
              </a:lnSpc>
            </a:pPr>
            <a:endParaRPr lang="en-US"/>
          </a:p>
          <a:p>
            <a:pPr>
              <a:lnSpc>
                <a:spcPct val="100000"/>
              </a:lnSpc>
            </a:pPr>
            <a:r>
              <a:rPr lang="en-US"/>
              <a:t>Manage bug reports, feature requests and future work with </a:t>
            </a:r>
            <a:r>
              <a:rPr lang="en-US">
                <a:solidFill>
                  <a:schemeClr val="accent6"/>
                </a:solidFill>
              </a:rPr>
              <a:t>issues</a:t>
            </a:r>
          </a:p>
          <a:p>
            <a:pPr lvl="1">
              <a:spcBef>
                <a:spcPts val="0"/>
              </a:spcBef>
            </a:pPr>
            <a:r>
              <a:rPr lang="en-US"/>
              <a:t>Use labels to categorize issues: "bug", "enhancement", "help wanted", ..</a:t>
            </a:r>
          </a:p>
          <a:p>
            <a:pPr lvl="1">
              <a:spcBef>
                <a:spcPts val="0"/>
              </a:spcBef>
            </a:pPr>
            <a:r>
              <a:rPr lang="en-US">
                <a:solidFill>
                  <a:schemeClr val="accent5"/>
                </a:solidFill>
                <a:hlinkClick r:id="rId2">
                  <a:extLst>
                    <a:ext uri="{A12FA001-AC4F-418D-AE19-62706E023703}">
                      <ahyp:hlinkClr xmlns:ahyp="http://schemas.microsoft.com/office/drawing/2018/hyperlinkcolor" val="tx"/>
                    </a:ext>
                  </a:extLst>
                </a:hlinkClick>
              </a:rPr>
              <a:t>Example</a:t>
            </a:r>
          </a:p>
          <a:p>
            <a:pPr lvl="1">
              <a:lnSpc>
                <a:spcPct val="114999"/>
              </a:lnSpc>
              <a:spcBef>
                <a:spcPts val="0"/>
              </a:spcBef>
            </a:pPr>
            <a:endParaRPr lang="en-US">
              <a:solidFill>
                <a:schemeClr val="accent5"/>
              </a:solidFill>
            </a:endParaRPr>
          </a:p>
          <a:p>
            <a:pPr>
              <a:lnSpc>
                <a:spcPct val="100000"/>
              </a:lnSpc>
            </a:pPr>
            <a:r>
              <a:rPr lang="en-US">
                <a:solidFill>
                  <a:schemeClr val="accent6"/>
                </a:solidFill>
              </a:rPr>
              <a:t>Notifications &amp; referencing</a:t>
            </a:r>
            <a:r>
              <a:rPr lang="en-US"/>
              <a:t> make it easy to reference</a:t>
            </a:r>
          </a:p>
          <a:p>
            <a:pPr lvl="1">
              <a:spcBef>
                <a:spcPts val="0"/>
              </a:spcBef>
            </a:pPr>
            <a:r>
              <a:rPr lang="en-US">
                <a:solidFill>
                  <a:schemeClr val="accent4"/>
                </a:solidFill>
              </a:rPr>
              <a:t>Collaborators </a:t>
            </a:r>
            <a:r>
              <a:rPr lang="en-US"/>
              <a:t>with mentions: </a:t>
            </a:r>
            <a:r>
              <a:rPr lang="en-US">
                <a:solidFill>
                  <a:schemeClr val="accent5"/>
                </a:solidFill>
              </a:rPr>
              <a:t>@f-hafner</a:t>
            </a:r>
          </a:p>
          <a:p>
            <a:pPr lvl="1">
              <a:spcBef>
                <a:spcPts val="0"/>
              </a:spcBef>
            </a:pPr>
            <a:r>
              <a:rPr lang="en-US">
                <a:solidFill>
                  <a:schemeClr val="accent4"/>
                </a:solidFill>
              </a:rPr>
              <a:t>Issues, pull requests and comments: </a:t>
            </a:r>
            <a:r>
              <a:rPr lang="en-US">
                <a:solidFill>
                  <a:schemeClr val="accent5"/>
                </a:solidFill>
              </a:rPr>
              <a:t>#14 Some issue</a:t>
            </a:r>
          </a:p>
          <a:p>
            <a:pPr marL="596900" lvl="1" indent="0">
              <a:lnSpc>
                <a:spcPct val="114999"/>
              </a:lnSpc>
              <a:spcBef>
                <a:spcPts val="0"/>
              </a:spcBef>
              <a:buNone/>
            </a:pPr>
            <a:endParaRPr lang="en-US">
              <a:solidFill>
                <a:schemeClr val="accent4"/>
              </a:solidFill>
            </a:endParaRPr>
          </a:p>
          <a:p>
            <a:pPr>
              <a:lnSpc>
                <a:spcPct val="114999"/>
              </a:lnSpc>
            </a:pPr>
            <a:r>
              <a:rPr lang="en-US"/>
              <a:t>Manage software projects with </a:t>
            </a:r>
            <a:r>
              <a:rPr lang="en-US">
                <a:solidFill>
                  <a:schemeClr val="accent6"/>
                </a:solidFill>
              </a:rPr>
              <a:t>project boards</a:t>
            </a:r>
            <a:r>
              <a:rPr lang="en-US"/>
              <a:t> </a:t>
            </a:r>
          </a:p>
          <a:p>
            <a:pPr lvl="1">
              <a:spcBef>
                <a:spcPts val="0"/>
              </a:spcBef>
            </a:pPr>
            <a:r>
              <a:rPr lang="en-US">
                <a:solidFill>
                  <a:schemeClr val="accent4"/>
                </a:solidFill>
              </a:rPr>
              <a:t>Overview</a:t>
            </a:r>
            <a:r>
              <a:rPr lang="en-US"/>
              <a:t> </a:t>
            </a:r>
            <a:r>
              <a:rPr lang="en-US">
                <a:solidFill>
                  <a:schemeClr val="accent4"/>
                </a:solidFill>
              </a:rPr>
              <a:t>of open issues, current work, planned work, etc. </a:t>
            </a:r>
            <a:r>
              <a:rPr lang="en-US">
                <a:solidFill>
                  <a:schemeClr val="accent5"/>
                </a:solidFill>
                <a:hlinkClick r:id="rId3">
                  <a:extLst>
                    <a:ext uri="{A12FA001-AC4F-418D-AE19-62706E023703}">
                      <ahyp:hlinkClr xmlns:ahyp="http://schemas.microsoft.com/office/drawing/2018/hyperlinkcolor" val="tx"/>
                    </a:ext>
                  </a:extLst>
                </a:hlinkClick>
              </a:rPr>
              <a:t>Example</a:t>
            </a:r>
          </a:p>
          <a:p>
            <a:pPr lvl="1">
              <a:spcBef>
                <a:spcPts val="0"/>
              </a:spcBef>
            </a:pPr>
            <a:endParaRPr lang="en-US">
              <a:solidFill>
                <a:schemeClr val="accent4"/>
              </a:solidFill>
            </a:endParaRPr>
          </a:p>
        </p:txBody>
      </p:sp>
    </p:spTree>
    <p:extLst>
      <p:ext uri="{BB962C8B-B14F-4D97-AF65-F5344CB8AC3E}">
        <p14:creationId xmlns:p14="http://schemas.microsoft.com/office/powerpoint/2010/main" val="24572689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145F6-E95F-C43F-2044-C95E51ABCB0B}"/>
              </a:ext>
            </a:extLst>
          </p:cNvPr>
          <p:cNvSpPr>
            <a:spLocks noGrp="1"/>
          </p:cNvSpPr>
          <p:nvPr>
            <p:ph type="title"/>
          </p:nvPr>
        </p:nvSpPr>
        <p:spPr/>
        <p:txBody>
          <a:bodyPr/>
          <a:lstStyle/>
          <a:p>
            <a:r>
              <a:rPr lang="en-US"/>
              <a:t>Assessing Software for Suitability and Improvement</a:t>
            </a:r>
          </a:p>
        </p:txBody>
      </p:sp>
      <p:sp>
        <p:nvSpPr>
          <p:cNvPr id="3" name="Text Placeholder 2">
            <a:extLst>
              <a:ext uri="{FF2B5EF4-FFF2-40B4-BE49-F238E27FC236}">
                <a16:creationId xmlns:a16="http://schemas.microsoft.com/office/drawing/2014/main" id="{BB363CA2-1B61-C466-2107-219667B46C55}"/>
              </a:ext>
            </a:extLst>
          </p:cNvPr>
          <p:cNvSpPr>
            <a:spLocks noGrp="1"/>
          </p:cNvSpPr>
          <p:nvPr>
            <p:ph type="body" idx="1"/>
          </p:nvPr>
        </p:nvSpPr>
        <p:spPr/>
        <p:txBody>
          <a:bodyPr/>
          <a:lstStyle/>
          <a:p>
            <a:r>
              <a:rPr lang="en-US"/>
              <a:t>This is about judging </a:t>
            </a:r>
            <a:r>
              <a:rPr lang="en-US">
                <a:solidFill>
                  <a:schemeClr val="accent6"/>
                </a:solidFill>
              </a:rPr>
              <a:t>other people's software</a:t>
            </a:r>
            <a:r>
              <a:rPr lang="en-US"/>
              <a:t>... </a:t>
            </a:r>
          </a:p>
          <a:p>
            <a:pPr lvl="1">
              <a:spcBef>
                <a:spcPts val="0"/>
              </a:spcBef>
            </a:pPr>
            <a:r>
              <a:rPr lang="en-US"/>
              <a:t>"Should we include package X as a dependency in our software?"</a:t>
            </a:r>
          </a:p>
          <a:p>
            <a:pPr lvl="1">
              <a:spcBef>
                <a:spcPts val="0"/>
              </a:spcBef>
            </a:pPr>
            <a:endParaRPr lang="en-US"/>
          </a:p>
          <a:p>
            <a:pPr>
              <a:lnSpc>
                <a:spcPct val="114999"/>
              </a:lnSpc>
              <a:spcBef>
                <a:spcPts val="0"/>
              </a:spcBef>
            </a:pPr>
            <a:r>
              <a:rPr lang="en-US"/>
              <a:t>… but also important for developing </a:t>
            </a:r>
            <a:r>
              <a:rPr lang="en-US">
                <a:solidFill>
                  <a:schemeClr val="accent6"/>
                </a:solidFill>
              </a:rPr>
              <a:t>our own software</a:t>
            </a:r>
            <a:r>
              <a:rPr lang="en-US"/>
              <a:t> </a:t>
            </a:r>
          </a:p>
          <a:p>
            <a:pPr lvl="1">
              <a:spcBef>
                <a:spcPts val="0"/>
              </a:spcBef>
            </a:pPr>
            <a:r>
              <a:rPr lang="en-US"/>
              <a:t>Provide contact information</a:t>
            </a:r>
          </a:p>
          <a:p>
            <a:pPr lvl="1">
              <a:spcBef>
                <a:spcPts val="0"/>
              </a:spcBef>
            </a:pPr>
            <a:r>
              <a:rPr lang="en-US"/>
              <a:t>Manage support, for instance with an issue tracker</a:t>
            </a:r>
          </a:p>
          <a:p>
            <a:pPr lvl="1">
              <a:spcBef>
                <a:spcPts val="0"/>
              </a:spcBef>
            </a:pPr>
            <a:r>
              <a:rPr lang="en-US"/>
              <a:t>Manage expectations: which platforms? What kind of support? How long?</a:t>
            </a:r>
          </a:p>
          <a:p>
            <a:pPr lvl="1">
              <a:lnSpc>
                <a:spcPct val="114999"/>
              </a:lnSpc>
              <a:spcBef>
                <a:spcPts val="0"/>
              </a:spcBef>
            </a:pPr>
            <a:endParaRPr lang="en-US">
              <a:solidFill>
                <a:srgbClr val="ADADAD"/>
              </a:solidFill>
            </a:endParaRPr>
          </a:p>
          <a:p>
            <a:pPr>
              <a:lnSpc>
                <a:spcPct val="114999"/>
              </a:lnSpc>
            </a:pPr>
            <a:r>
              <a:rPr lang="en-US">
                <a:solidFill>
                  <a:schemeClr val="accent6"/>
                </a:solidFill>
                <a:hlinkClick r:id="rId2">
                  <a:extLst>
                    <a:ext uri="{A12FA001-AC4F-418D-AE19-62706E023703}">
                      <ahyp:hlinkClr xmlns:ahyp="http://schemas.microsoft.com/office/drawing/2018/hyperlinkcolor" val="tx"/>
                    </a:ext>
                  </a:extLst>
                </a:hlinkClick>
              </a:rPr>
              <a:t>Software management plans</a:t>
            </a:r>
          </a:p>
          <a:p>
            <a:pPr lvl="1">
              <a:spcBef>
                <a:spcPts val="0"/>
              </a:spcBef>
            </a:pPr>
            <a:r>
              <a:rPr lang="en-US"/>
              <a:t>10.5281/zenodo.7038280 </a:t>
            </a:r>
          </a:p>
          <a:p>
            <a:pPr lvl="1">
              <a:spcBef>
                <a:spcPts val="0"/>
              </a:spcBef>
            </a:pPr>
            <a:endParaRPr lang="en-US"/>
          </a:p>
        </p:txBody>
      </p:sp>
    </p:spTree>
    <p:extLst>
      <p:ext uri="{BB962C8B-B14F-4D97-AF65-F5344CB8AC3E}">
        <p14:creationId xmlns:p14="http://schemas.microsoft.com/office/powerpoint/2010/main" val="36827211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D3B54-7821-ED74-7017-2CCF49149E9C}"/>
              </a:ext>
            </a:extLst>
          </p:cNvPr>
          <p:cNvSpPr>
            <a:spLocks noGrp="1"/>
          </p:cNvSpPr>
          <p:nvPr>
            <p:ph type="title"/>
          </p:nvPr>
        </p:nvSpPr>
        <p:spPr/>
        <p:txBody>
          <a:bodyPr/>
          <a:lstStyle/>
          <a:p>
            <a:r>
              <a:rPr lang="en-US"/>
              <a:t>Software Improvement Through Feedback</a:t>
            </a:r>
          </a:p>
        </p:txBody>
      </p:sp>
      <p:sp>
        <p:nvSpPr>
          <p:cNvPr id="3" name="Text Placeholder 2">
            <a:extLst>
              <a:ext uri="{FF2B5EF4-FFF2-40B4-BE49-F238E27FC236}">
                <a16:creationId xmlns:a16="http://schemas.microsoft.com/office/drawing/2014/main" id="{0171FB6C-AF25-57AE-99ED-D7B8D848B529}"/>
              </a:ext>
            </a:extLst>
          </p:cNvPr>
          <p:cNvSpPr>
            <a:spLocks noGrp="1"/>
          </p:cNvSpPr>
          <p:nvPr>
            <p:ph type="body" idx="1"/>
          </p:nvPr>
        </p:nvSpPr>
        <p:spPr>
          <a:xfrm>
            <a:off x="311700" y="1152475"/>
            <a:ext cx="8520600" cy="3780466"/>
          </a:xfrm>
        </p:spPr>
        <p:txBody>
          <a:bodyPr/>
          <a:lstStyle/>
          <a:p>
            <a:pPr>
              <a:lnSpc>
                <a:spcPct val="114999"/>
              </a:lnSpc>
              <a:buAutoNum type="arabicPeriod"/>
            </a:pPr>
            <a:r>
              <a:rPr lang="en-US">
                <a:solidFill>
                  <a:schemeClr val="accent6"/>
                </a:solidFill>
              </a:rPr>
              <a:t>Estimate </a:t>
            </a:r>
            <a:r>
              <a:rPr lang="en-US"/>
              <a:t>time</a:t>
            </a:r>
          </a:p>
          <a:p>
            <a:pPr lvl="1">
              <a:spcBef>
                <a:spcPts val="0"/>
              </a:spcBef>
            </a:pPr>
            <a:r>
              <a:rPr lang="en-US"/>
              <a:t>How much time do we have to resolve requirements (=issues)?</a:t>
            </a:r>
          </a:p>
          <a:p>
            <a:pPr lvl="1">
              <a:spcBef>
                <a:spcPts val="0"/>
              </a:spcBef>
            </a:pPr>
            <a:r>
              <a:rPr lang="en-US"/>
              <a:t>How much overall effort do we have available?</a:t>
            </a:r>
          </a:p>
          <a:p>
            <a:pPr lvl="1">
              <a:spcBef>
                <a:spcPts val="0"/>
              </a:spcBef>
            </a:pPr>
            <a:r>
              <a:rPr lang="en-US"/>
              <a:t>How long does each requirement need to resolve?</a:t>
            </a:r>
          </a:p>
          <a:p>
            <a:pPr lvl="1">
              <a:spcBef>
                <a:spcPts val="0"/>
              </a:spcBef>
            </a:pPr>
            <a:r>
              <a:rPr lang="en-US"/>
              <a:t>-&gt; done by people doing the actual work; keep learning; </a:t>
            </a:r>
            <a:r>
              <a:rPr lang="en-US">
                <a:solidFill>
                  <a:schemeClr val="accent6"/>
                </a:solidFill>
              </a:rPr>
              <a:t>do it as a team</a:t>
            </a:r>
          </a:p>
          <a:p>
            <a:pPr lvl="1">
              <a:spcBef>
                <a:spcPts val="0"/>
              </a:spcBef>
            </a:pPr>
            <a:endParaRPr lang="en-US"/>
          </a:p>
          <a:p>
            <a:pPr>
              <a:lnSpc>
                <a:spcPct val="114999"/>
              </a:lnSpc>
              <a:buAutoNum type="arabicPeriod"/>
            </a:pPr>
            <a:r>
              <a:rPr lang="en-US">
                <a:solidFill>
                  <a:schemeClr val="accent6"/>
                </a:solidFill>
              </a:rPr>
              <a:t>Prioritize </a:t>
            </a:r>
            <a:r>
              <a:rPr lang="en-US"/>
              <a:t>our work </a:t>
            </a:r>
          </a:p>
          <a:p>
            <a:pPr lvl="1">
              <a:spcBef>
                <a:spcPts val="0"/>
              </a:spcBef>
            </a:pPr>
            <a:r>
              <a:rPr lang="en-US">
                <a:solidFill>
                  <a:srgbClr val="ADADAD"/>
                </a:solidFill>
              </a:rPr>
              <a:t>Collaborators, researchers, Principle Investigators are all affected by project and may have different interests</a:t>
            </a:r>
            <a:endParaRPr lang="en-US">
              <a:solidFill>
                <a:schemeClr val="accent4"/>
              </a:solidFill>
            </a:endParaRPr>
          </a:p>
          <a:p>
            <a:pPr lvl="1">
              <a:lnSpc>
                <a:spcPct val="114999"/>
              </a:lnSpc>
              <a:spcBef>
                <a:spcPts val="0"/>
              </a:spcBef>
            </a:pPr>
            <a:r>
              <a:rPr lang="en-US" err="1">
                <a:solidFill>
                  <a:schemeClr val="accent4"/>
                </a:solidFill>
              </a:rPr>
              <a:t>MoSCoW</a:t>
            </a:r>
            <a:r>
              <a:rPr lang="en-US">
                <a:solidFill>
                  <a:schemeClr val="accent4"/>
                </a:solidFill>
              </a:rPr>
              <a:t> method</a:t>
            </a:r>
            <a:r>
              <a:rPr lang="en-US"/>
              <a:t>: must have, should have, could have, won't have</a:t>
            </a:r>
          </a:p>
          <a:p>
            <a:pPr lvl="1">
              <a:spcBef>
                <a:spcPts val="0"/>
              </a:spcBef>
            </a:pPr>
            <a:endParaRPr lang="en-US"/>
          </a:p>
          <a:p>
            <a:pPr>
              <a:lnSpc>
                <a:spcPct val="114999"/>
              </a:lnSpc>
              <a:buAutoNum type="arabicPeriod"/>
            </a:pPr>
            <a:r>
              <a:rPr lang="en-US">
                <a:solidFill>
                  <a:schemeClr val="accent6"/>
                </a:solidFill>
              </a:rPr>
              <a:t>Sprints </a:t>
            </a:r>
            <a:r>
              <a:rPr lang="en-US"/>
              <a:t>tie these things together</a:t>
            </a:r>
          </a:p>
          <a:p>
            <a:pPr lvl="1">
              <a:spcBef>
                <a:spcPts val="0"/>
              </a:spcBef>
            </a:pPr>
            <a:r>
              <a:rPr lang="en-US"/>
              <a:t>W</a:t>
            </a:r>
            <a:r>
              <a:rPr lang="en-US">
                <a:solidFill>
                  <a:srgbClr val="ADADAD"/>
                </a:solidFill>
              </a:rPr>
              <a:t>ork on agreed prioritized things for a given period (1w-1mo)</a:t>
            </a:r>
          </a:p>
          <a:p>
            <a:pPr lvl="1">
              <a:lnSpc>
                <a:spcPct val="114999"/>
              </a:lnSpc>
              <a:spcBef>
                <a:spcPts val="0"/>
              </a:spcBef>
            </a:pPr>
            <a:r>
              <a:rPr lang="en-US">
                <a:solidFill>
                  <a:srgbClr val="ADADAD"/>
                </a:solidFill>
              </a:rPr>
              <a:t>This can be a continuous process</a:t>
            </a:r>
          </a:p>
        </p:txBody>
      </p:sp>
    </p:spTree>
    <p:extLst>
      <p:ext uri="{BB962C8B-B14F-4D97-AF65-F5344CB8AC3E}">
        <p14:creationId xmlns:p14="http://schemas.microsoft.com/office/powerpoint/2010/main" val="42140661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0"/>
          <p:cNvSpPr txBox="1">
            <a:spLocks noGrp="1"/>
          </p:cNvSpPr>
          <p:nvPr>
            <p:ph type="title"/>
          </p:nvPr>
        </p:nvSpPr>
        <p:spPr>
          <a:xfrm>
            <a:off x="311700" y="445025"/>
            <a:ext cx="8735400" cy="572700"/>
          </a:xfrm>
          <a:prstGeom prst="rect">
            <a:avLst/>
          </a:prstGeom>
          <a:noFill/>
          <a:ln>
            <a:noFill/>
          </a:ln>
        </p:spPr>
        <p:txBody>
          <a:bodyPr spcFirstLastPara="1" wrap="square" lIns="91425" tIns="91425" rIns="91425" bIns="91425" anchor="t" anchorCtr="0">
            <a:noAutofit/>
          </a:bodyPr>
          <a:lstStyle/>
          <a:p>
            <a:r>
              <a:rPr lang="en" sz="2400"/>
              <a:t>Section 6: Apply learned skills to your own projects</a:t>
            </a:r>
            <a:endParaRPr sz="2400"/>
          </a:p>
          <a:p>
            <a:pPr marL="0" lvl="0" indent="0" algn="l" rtl="0">
              <a:lnSpc>
                <a:spcPct val="100000"/>
              </a:lnSpc>
              <a:spcBef>
                <a:spcPts val="0"/>
              </a:spcBef>
              <a:spcAft>
                <a:spcPts val="0"/>
              </a:spcAft>
              <a:buSzPts val="2800"/>
              <a:buNone/>
            </a:pPr>
            <a:endParaRPr sz="2400"/>
          </a:p>
        </p:txBody>
      </p:sp>
      <p:sp>
        <p:nvSpPr>
          <p:cNvPr id="310" name="Google Shape;310;p40"/>
          <p:cNvSpPr txBox="1">
            <a:spLocks noGrp="1"/>
          </p:cNvSpPr>
          <p:nvPr>
            <p:ph type="body" idx="1"/>
          </p:nvPr>
        </p:nvSpPr>
        <p:spPr>
          <a:xfrm>
            <a:off x="311700" y="1017725"/>
            <a:ext cx="8520600" cy="3657600"/>
          </a:xfrm>
          <a:prstGeom prst="rect">
            <a:avLst/>
          </a:prstGeom>
          <a:noFill/>
          <a:ln>
            <a:noFill/>
          </a:ln>
        </p:spPr>
        <p:txBody>
          <a:bodyPr spcFirstLastPara="1" wrap="square" lIns="91425" tIns="91425" rIns="91425" bIns="91425" anchor="t" anchorCtr="0">
            <a:normAutofit/>
          </a:bodyPr>
          <a:lstStyle/>
          <a:p>
            <a:pPr marL="457200" lvl="0" indent="-334010" algn="l" rtl="0">
              <a:lnSpc>
                <a:spcPct val="115000"/>
              </a:lnSpc>
              <a:spcBef>
                <a:spcPts val="0"/>
              </a:spcBef>
              <a:spcAft>
                <a:spcPts val="0"/>
              </a:spcAft>
              <a:buSzPct val="100000"/>
              <a:buChar char="●"/>
            </a:pPr>
            <a:br>
              <a:rPr lang="en"/>
            </a:br>
            <a:endParaRPr lang="en-US"/>
          </a:p>
        </p:txBody>
      </p:sp>
      <p:sp>
        <p:nvSpPr>
          <p:cNvPr id="311" name="Google Shape;311;p40"/>
          <p:cNvSpPr txBox="1"/>
          <p:nvPr/>
        </p:nvSpPr>
        <p:spPr>
          <a:xfrm>
            <a:off x="0" y="4675300"/>
            <a:ext cx="9144000" cy="461700"/>
          </a:xfrm>
          <a:prstGeom prst="rect">
            <a:avLst/>
          </a:prstGeom>
          <a:solidFill>
            <a:schemeClr val="accent4"/>
          </a:solidFill>
          <a:ln>
            <a:noFill/>
          </a:ln>
        </p:spPr>
        <p:txBody>
          <a:bodyPr spcFirstLastPara="1" wrap="square" lIns="45700" tIns="91425" rIns="45700" bIns="91425" anchor="t" anchorCtr="0">
            <a:spAutoFit/>
          </a:bodyPr>
          <a:lstStyle/>
          <a:p>
            <a:pPr marL="0" lvl="0" indent="0" algn="ctr" rtl="0">
              <a:lnSpc>
                <a:spcPct val="115000"/>
              </a:lnSpc>
              <a:spcBef>
                <a:spcPts val="0"/>
              </a:spcBef>
              <a:spcAft>
                <a:spcPts val="0"/>
              </a:spcAft>
              <a:buNone/>
            </a:pPr>
            <a:r>
              <a:rPr lang="en" sz="1800" b="1">
                <a:solidFill>
                  <a:schemeClr val="dk2"/>
                </a:solidFill>
              </a:rPr>
              <a:t>For software to succeed it needs to be managed as well as developed</a:t>
            </a:r>
            <a:endParaRPr sz="1800" b="1">
              <a:solidFill>
                <a:schemeClr val="dk2"/>
              </a:solidFill>
            </a:endParaRPr>
          </a:p>
        </p:txBody>
      </p:sp>
      <p:pic>
        <p:nvPicPr>
          <p:cNvPr id="2" name="Picture 1" descr="A white text with black text&#10;&#10;Description automatically generated">
            <a:extLst>
              <a:ext uri="{FF2B5EF4-FFF2-40B4-BE49-F238E27FC236}">
                <a16:creationId xmlns:a16="http://schemas.microsoft.com/office/drawing/2014/main" id="{6981AC76-60D7-E106-9E10-75A20047B3E4}"/>
              </a:ext>
            </a:extLst>
          </p:cNvPr>
          <p:cNvPicPr>
            <a:picLocks noChangeAspect="1"/>
          </p:cNvPicPr>
          <p:nvPr/>
        </p:nvPicPr>
        <p:blipFill>
          <a:blip r:embed="rId3"/>
          <a:stretch>
            <a:fillRect/>
          </a:stretch>
        </p:blipFill>
        <p:spPr>
          <a:xfrm>
            <a:off x="390525" y="1211698"/>
            <a:ext cx="7491412" cy="2567702"/>
          </a:xfrm>
          <a:prstGeom prst="rect">
            <a:avLst/>
          </a:prstGeom>
        </p:spPr>
      </p:pic>
    </p:spTree>
    <p:extLst>
      <p:ext uri="{BB962C8B-B14F-4D97-AF65-F5344CB8AC3E}">
        <p14:creationId xmlns:p14="http://schemas.microsoft.com/office/powerpoint/2010/main" val="1346874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47"/>
        <p:cNvGrpSpPr/>
        <p:nvPr/>
      </p:nvGrpSpPr>
      <p:grpSpPr>
        <a:xfrm>
          <a:off x="0" y="0"/>
          <a:ext cx="0" cy="0"/>
          <a:chOff x="0" y="0"/>
          <a:chExt cx="0" cy="0"/>
        </a:xfrm>
      </p:grpSpPr>
      <p:sp>
        <p:nvSpPr>
          <p:cNvPr id="148" name="Google Shape;148;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What's the story?</a:t>
            </a:r>
            <a:endParaRPr/>
          </a:p>
        </p:txBody>
      </p:sp>
      <p:sp>
        <p:nvSpPr>
          <p:cNvPr id="149" name="Google Shape;149;p18"/>
          <p:cNvSpPr txBox="1">
            <a:spLocks noGrp="1"/>
          </p:cNvSpPr>
          <p:nvPr>
            <p:ph type="body" idx="1"/>
          </p:nvPr>
        </p:nvSpPr>
        <p:spPr>
          <a:xfrm>
            <a:off x="311700" y="1152475"/>
            <a:ext cx="8520600" cy="39021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b="1">
                <a:solidFill>
                  <a:srgbClr val="FF9900"/>
                </a:solidFill>
              </a:rPr>
              <a:t>RSE community - and demands on it - is growing</a:t>
            </a:r>
            <a:endParaRPr b="1">
              <a:solidFill>
                <a:srgbClr val="FF9900"/>
              </a:solidFill>
            </a:endParaRPr>
          </a:p>
          <a:p>
            <a:pPr marL="914400" lvl="1" indent="-317500" algn="l" rtl="0">
              <a:lnSpc>
                <a:spcPct val="115000"/>
              </a:lnSpc>
              <a:spcBef>
                <a:spcPts val="0"/>
              </a:spcBef>
              <a:spcAft>
                <a:spcPts val="0"/>
              </a:spcAft>
              <a:buSzPts val="1400"/>
              <a:buChar char="○"/>
            </a:pPr>
            <a:r>
              <a:rPr lang="en"/>
              <a:t>Need for further upskilling</a:t>
            </a:r>
            <a:endParaRPr/>
          </a:p>
          <a:p>
            <a:pPr marL="914400" lvl="1" indent="-317500" algn="l" rtl="0">
              <a:lnSpc>
                <a:spcPct val="115000"/>
              </a:lnSpc>
              <a:spcBef>
                <a:spcPts val="0"/>
              </a:spcBef>
              <a:spcAft>
                <a:spcPts val="0"/>
              </a:spcAft>
              <a:buSzPts val="1400"/>
              <a:buChar char="○"/>
            </a:pPr>
            <a:r>
              <a:rPr lang="en"/>
              <a:t>Clear gaps in training provision</a:t>
            </a:r>
            <a:endParaRPr/>
          </a:p>
          <a:p>
            <a:pPr marL="457200" lvl="0" indent="-342900" algn="l" rtl="0">
              <a:lnSpc>
                <a:spcPct val="115000"/>
              </a:lnSpc>
              <a:spcBef>
                <a:spcPts val="0"/>
              </a:spcBef>
              <a:spcAft>
                <a:spcPts val="0"/>
              </a:spcAft>
              <a:buSzPts val="1800"/>
              <a:buChar char="●"/>
            </a:pPr>
            <a:r>
              <a:rPr lang="en" b="1">
                <a:solidFill>
                  <a:srgbClr val="FF9900"/>
                </a:solidFill>
              </a:rPr>
              <a:t>May 2020 - Institute develops new intermediate course</a:t>
            </a:r>
            <a:endParaRPr b="1">
              <a:solidFill>
                <a:srgbClr val="FF9900"/>
              </a:solidFill>
            </a:endParaRPr>
          </a:p>
          <a:p>
            <a:pPr marL="914400" lvl="1" indent="-317500" algn="l" rtl="0">
              <a:lnSpc>
                <a:spcPct val="115000"/>
              </a:lnSpc>
              <a:spcBef>
                <a:spcPts val="0"/>
              </a:spcBef>
              <a:spcAft>
                <a:spcPts val="0"/>
              </a:spcAft>
              <a:buSzPts val="1400"/>
              <a:buChar char="○"/>
            </a:pPr>
            <a:r>
              <a:rPr lang="en"/>
              <a:t>Previous initiatives pointed to key upskilling areas</a:t>
            </a:r>
            <a:endParaRPr/>
          </a:p>
          <a:p>
            <a:pPr marL="914400" lvl="1" indent="-317500" algn="l" rtl="0">
              <a:lnSpc>
                <a:spcPct val="115000"/>
              </a:lnSpc>
              <a:spcBef>
                <a:spcPts val="0"/>
              </a:spcBef>
              <a:spcAft>
                <a:spcPts val="0"/>
              </a:spcAft>
              <a:buSzPts val="1400"/>
              <a:buChar char="○"/>
            </a:pPr>
            <a:r>
              <a:rPr lang="en"/>
              <a:t>Taking into account training delivery constraints</a:t>
            </a:r>
            <a:br>
              <a:rPr lang="en"/>
            </a:br>
            <a:endParaRPr/>
          </a:p>
          <a:p>
            <a:pPr marL="457200" lvl="0" indent="-342900" algn="l" rtl="0">
              <a:lnSpc>
                <a:spcPct val="115000"/>
              </a:lnSpc>
              <a:spcBef>
                <a:spcPts val="0"/>
              </a:spcBef>
              <a:spcAft>
                <a:spcPts val="0"/>
              </a:spcAft>
              <a:buSzPts val="1800"/>
              <a:buChar char="●"/>
            </a:pPr>
            <a:r>
              <a:rPr lang="en" b="1">
                <a:solidFill>
                  <a:srgbClr val="FF9900"/>
                </a:solidFill>
              </a:rPr>
              <a:t>March, April, July 2021 - internal and external pilots</a:t>
            </a:r>
            <a:endParaRPr/>
          </a:p>
          <a:p>
            <a:pPr marL="457200" lvl="0" indent="-342900" algn="l" rtl="0">
              <a:lnSpc>
                <a:spcPct val="115000"/>
              </a:lnSpc>
              <a:spcBef>
                <a:spcPts val="0"/>
              </a:spcBef>
              <a:spcAft>
                <a:spcPts val="0"/>
              </a:spcAft>
              <a:buSzPts val="1800"/>
              <a:buChar char="●"/>
            </a:pPr>
            <a:r>
              <a:rPr lang="en" b="1">
                <a:solidFill>
                  <a:srgbClr val="FF9900"/>
                </a:solidFill>
              </a:rPr>
              <a:t>July - October 2021 - refinement, Carpentry Incubator</a:t>
            </a:r>
            <a:endParaRPr b="1">
              <a:solidFill>
                <a:srgbClr val="FF9900"/>
              </a:solidFill>
            </a:endParaRPr>
          </a:p>
          <a:p>
            <a:pPr marL="457200" lvl="0" indent="-342900" algn="l" rtl="0">
              <a:lnSpc>
                <a:spcPct val="115000"/>
              </a:lnSpc>
              <a:spcBef>
                <a:spcPts val="0"/>
              </a:spcBef>
              <a:spcAft>
                <a:spcPts val="0"/>
              </a:spcAft>
              <a:buSzPts val="1800"/>
              <a:buChar char="●"/>
            </a:pPr>
            <a:r>
              <a:rPr lang="en" b="1">
                <a:solidFill>
                  <a:srgbClr val="FF9900"/>
                </a:solidFill>
              </a:rPr>
              <a:t>Dec 2021 - refinement, move to beta</a:t>
            </a:r>
            <a:br>
              <a:rPr lang="en" b="1">
                <a:solidFill>
                  <a:srgbClr val="FF9900"/>
                </a:solidFill>
              </a:rPr>
            </a:br>
            <a:endParaRPr b="1">
              <a:solidFill>
                <a:srgbClr val="FF9900"/>
              </a:solidFill>
            </a:endParaRPr>
          </a:p>
          <a:p>
            <a:pPr marL="457200" lvl="0" indent="-342900" algn="l" rtl="0">
              <a:lnSpc>
                <a:spcPct val="115000"/>
              </a:lnSpc>
              <a:spcBef>
                <a:spcPts val="0"/>
              </a:spcBef>
              <a:spcAft>
                <a:spcPts val="0"/>
              </a:spcAft>
              <a:buSzPts val="1800"/>
              <a:buChar char="●"/>
            </a:pPr>
            <a:r>
              <a:rPr lang="en" b="1">
                <a:solidFill>
                  <a:srgbClr val="FF9900"/>
                </a:solidFill>
              </a:rPr>
              <a:t>Beyond - academic &amp; industrial workshops, general reuse</a:t>
            </a:r>
            <a:endParaRPr b="1">
              <a:solidFill>
                <a:srgbClr val="FF9900"/>
              </a:solidFill>
            </a:endParaRPr>
          </a:p>
        </p:txBody>
      </p:sp>
      <p:sp>
        <p:nvSpPr>
          <p:cNvPr id="150" name="Google Shape;150;p18"/>
          <p:cNvSpPr txBox="1"/>
          <p:nvPr/>
        </p:nvSpPr>
        <p:spPr>
          <a:xfrm>
            <a:off x="7457550" y="1966950"/>
            <a:ext cx="1546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1" i="1" u="none" strike="noStrike" cap="none">
                <a:solidFill>
                  <a:schemeClr val="accent5"/>
                </a:solidFill>
                <a:latin typeface="Arial"/>
                <a:ea typeface="Arial"/>
                <a:cs typeface="Arial"/>
                <a:sym typeface="Arial"/>
              </a:rPr>
              <a:t>Pre-alpha</a:t>
            </a:r>
            <a:endParaRPr sz="1600" b="1" i="1" u="none" strike="noStrike" cap="none">
              <a:solidFill>
                <a:schemeClr val="accent5"/>
              </a:solidFill>
              <a:latin typeface="Arial"/>
              <a:ea typeface="Arial"/>
              <a:cs typeface="Arial"/>
              <a:sym typeface="Arial"/>
            </a:endParaRPr>
          </a:p>
        </p:txBody>
      </p:sp>
      <p:sp>
        <p:nvSpPr>
          <p:cNvPr id="151" name="Google Shape;151;p18"/>
          <p:cNvSpPr txBox="1"/>
          <p:nvPr/>
        </p:nvSpPr>
        <p:spPr>
          <a:xfrm>
            <a:off x="7457550" y="3352800"/>
            <a:ext cx="1546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1" i="1" u="none" strike="noStrike" cap="none">
                <a:solidFill>
                  <a:schemeClr val="accent5"/>
                </a:solidFill>
                <a:latin typeface="Arial"/>
                <a:ea typeface="Arial"/>
                <a:cs typeface="Arial"/>
                <a:sym typeface="Arial"/>
              </a:rPr>
              <a:t>Alpha</a:t>
            </a:r>
            <a:endParaRPr sz="1600" b="1" i="1" u="none" strike="noStrike" cap="none">
              <a:solidFill>
                <a:schemeClr val="accent5"/>
              </a:solidFill>
              <a:latin typeface="Arial"/>
              <a:ea typeface="Arial"/>
              <a:cs typeface="Arial"/>
              <a:sym typeface="Arial"/>
            </a:endParaRPr>
          </a:p>
        </p:txBody>
      </p:sp>
      <p:sp>
        <p:nvSpPr>
          <p:cNvPr id="152" name="Google Shape;152;p18"/>
          <p:cNvSpPr txBox="1"/>
          <p:nvPr/>
        </p:nvSpPr>
        <p:spPr>
          <a:xfrm>
            <a:off x="7457550" y="3657600"/>
            <a:ext cx="1546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1" i="1" u="none" strike="noStrike" cap="none">
                <a:solidFill>
                  <a:schemeClr val="accent5"/>
                </a:solidFill>
                <a:latin typeface="Arial"/>
                <a:ea typeface="Arial"/>
                <a:cs typeface="Arial"/>
                <a:sym typeface="Arial"/>
              </a:rPr>
              <a:t>Beta - stable</a:t>
            </a:r>
            <a:endParaRPr sz="1600" b="1" i="1" u="none" strike="noStrike" cap="none">
              <a:solidFill>
                <a:schemeClr val="accent5"/>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ow does a caterpillar turn into a butterfly? | Discover Wildlife">
            <a:extLst>
              <a:ext uri="{FF2B5EF4-FFF2-40B4-BE49-F238E27FC236}">
                <a16:creationId xmlns:a16="http://schemas.microsoft.com/office/drawing/2014/main" id="{4C8D1BA5-B86B-1E4F-914F-0AA0A08F67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09903"/>
            <a:ext cx="9144000" cy="6096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5D18040-ADAB-F44A-A36C-137EDAD2B552}"/>
              </a:ext>
            </a:extLst>
          </p:cNvPr>
          <p:cNvSpPr>
            <a:spLocks noGrp="1"/>
          </p:cNvSpPr>
          <p:nvPr>
            <p:ph type="title"/>
          </p:nvPr>
        </p:nvSpPr>
        <p:spPr>
          <a:xfrm>
            <a:off x="311700" y="129867"/>
            <a:ext cx="8520600" cy="572700"/>
          </a:xfrm>
        </p:spPr>
        <p:txBody>
          <a:bodyPr/>
          <a:lstStyle/>
          <a:p>
            <a:r>
              <a:rPr lang="en-NL"/>
              <a:t>Congratulations! You have evolved from a simple programmer to a full-grown software engineer!</a:t>
            </a:r>
          </a:p>
        </p:txBody>
      </p:sp>
      <p:sp>
        <p:nvSpPr>
          <p:cNvPr id="3" name="Text Placeholder 2">
            <a:extLst>
              <a:ext uri="{FF2B5EF4-FFF2-40B4-BE49-F238E27FC236}">
                <a16:creationId xmlns:a16="http://schemas.microsoft.com/office/drawing/2014/main" id="{276BA03E-CDA7-F349-BE36-03BA82D7812B}"/>
              </a:ext>
            </a:extLst>
          </p:cNvPr>
          <p:cNvSpPr>
            <a:spLocks noGrp="1"/>
          </p:cNvSpPr>
          <p:nvPr>
            <p:ph type="body" idx="1"/>
          </p:nvPr>
        </p:nvSpPr>
        <p:spPr>
          <a:xfrm>
            <a:off x="311700" y="1533439"/>
            <a:ext cx="8520600" cy="3035436"/>
          </a:xfrm>
        </p:spPr>
        <p:txBody>
          <a:bodyPr/>
          <a:lstStyle/>
          <a:p>
            <a:endParaRPr lang="en-NL"/>
          </a:p>
        </p:txBody>
      </p:sp>
    </p:spTree>
    <p:extLst>
      <p:ext uri="{BB962C8B-B14F-4D97-AF65-F5344CB8AC3E}">
        <p14:creationId xmlns:p14="http://schemas.microsoft.com/office/powerpoint/2010/main" val="2660535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7CEA6-A940-694A-827D-662E66D9CE30}"/>
              </a:ext>
            </a:extLst>
          </p:cNvPr>
          <p:cNvSpPr>
            <a:spLocks noGrp="1"/>
          </p:cNvSpPr>
          <p:nvPr>
            <p:ph type="title"/>
          </p:nvPr>
        </p:nvSpPr>
        <p:spPr/>
        <p:txBody>
          <a:bodyPr/>
          <a:lstStyle/>
          <a:p>
            <a:endParaRPr lang="en-NL"/>
          </a:p>
        </p:txBody>
      </p:sp>
      <p:sp>
        <p:nvSpPr>
          <p:cNvPr id="3" name="Text Placeholder 2">
            <a:extLst>
              <a:ext uri="{FF2B5EF4-FFF2-40B4-BE49-F238E27FC236}">
                <a16:creationId xmlns:a16="http://schemas.microsoft.com/office/drawing/2014/main" id="{EC797F58-FDB2-8C44-A83F-3E7FB0AB102A}"/>
              </a:ext>
            </a:extLst>
          </p:cNvPr>
          <p:cNvSpPr>
            <a:spLocks noGrp="1"/>
          </p:cNvSpPr>
          <p:nvPr>
            <p:ph type="body" idx="1"/>
          </p:nvPr>
        </p:nvSpPr>
        <p:spPr>
          <a:xfrm>
            <a:off x="6392908" y="-76200"/>
            <a:ext cx="2439392" cy="5050971"/>
          </a:xfrm>
        </p:spPr>
        <p:txBody>
          <a:bodyPr/>
          <a:lstStyle/>
          <a:p>
            <a:r>
              <a:rPr lang="en-NL">
                <a:solidFill>
                  <a:srgbClr val="0000FF"/>
                </a:solidFill>
              </a:rPr>
              <a:t>Design</a:t>
            </a:r>
          </a:p>
          <a:p>
            <a:r>
              <a:rPr lang="en-NL">
                <a:solidFill>
                  <a:srgbClr val="0000FF"/>
                </a:solidFill>
              </a:rPr>
              <a:t>Requirements</a:t>
            </a:r>
          </a:p>
          <a:p>
            <a:r>
              <a:rPr lang="en-NL">
                <a:solidFill>
                  <a:srgbClr val="0000FF"/>
                </a:solidFill>
              </a:rPr>
              <a:t>Automated testing</a:t>
            </a:r>
          </a:p>
          <a:p>
            <a:r>
              <a:rPr lang="en-NL">
                <a:solidFill>
                  <a:srgbClr val="0000FF"/>
                </a:solidFill>
              </a:rPr>
              <a:t>Code quality</a:t>
            </a:r>
          </a:p>
          <a:p>
            <a:r>
              <a:rPr lang="en-NL">
                <a:solidFill>
                  <a:srgbClr val="0000FF"/>
                </a:solidFill>
              </a:rPr>
              <a:t>Linter</a:t>
            </a:r>
          </a:p>
          <a:p>
            <a:r>
              <a:rPr lang="en-NL">
                <a:solidFill>
                  <a:srgbClr val="0000FF"/>
                </a:solidFill>
              </a:rPr>
              <a:t>Continuous Integration</a:t>
            </a:r>
          </a:p>
          <a:p>
            <a:r>
              <a:rPr lang="en-NL">
                <a:solidFill>
                  <a:srgbClr val="0000FF"/>
                </a:solidFill>
              </a:rPr>
              <a:t>Packaging</a:t>
            </a:r>
          </a:p>
          <a:p>
            <a:r>
              <a:rPr lang="en-NL">
                <a:solidFill>
                  <a:srgbClr val="0000FF"/>
                </a:solidFill>
              </a:rPr>
              <a:t>Documentation</a:t>
            </a:r>
          </a:p>
          <a:p>
            <a:r>
              <a:rPr lang="en-NL">
                <a:solidFill>
                  <a:srgbClr val="0000FF"/>
                </a:solidFill>
              </a:rPr>
              <a:t>Peer review</a:t>
            </a:r>
          </a:p>
          <a:p>
            <a:r>
              <a:rPr lang="en-NL">
                <a:solidFill>
                  <a:srgbClr val="0000FF"/>
                </a:solidFill>
              </a:rPr>
              <a:t>Project organisation</a:t>
            </a:r>
          </a:p>
          <a:p>
            <a:r>
              <a:rPr lang="en-NL">
                <a:solidFill>
                  <a:srgbClr val="0000FF"/>
                </a:solidFill>
              </a:rPr>
              <a:t>Feature branching</a:t>
            </a:r>
          </a:p>
          <a:p>
            <a:endParaRPr lang="en-NL">
              <a:solidFill>
                <a:srgbClr val="0000FF"/>
              </a:solidFill>
            </a:endParaRPr>
          </a:p>
        </p:txBody>
      </p:sp>
      <p:pic>
        <p:nvPicPr>
          <p:cNvPr id="4" name="Picture 3">
            <a:extLst>
              <a:ext uri="{FF2B5EF4-FFF2-40B4-BE49-F238E27FC236}">
                <a16:creationId xmlns:a16="http://schemas.microsoft.com/office/drawing/2014/main" id="{63BD9BC5-41E8-6C4C-AFFD-C8C9DA47A60E}"/>
              </a:ext>
            </a:extLst>
          </p:cNvPr>
          <p:cNvPicPr>
            <a:picLocks noChangeAspect="1"/>
          </p:cNvPicPr>
          <p:nvPr/>
        </p:nvPicPr>
        <p:blipFill>
          <a:blip r:embed="rId3"/>
          <a:stretch>
            <a:fillRect/>
          </a:stretch>
        </p:blipFill>
        <p:spPr>
          <a:xfrm>
            <a:off x="0" y="0"/>
            <a:ext cx="6392908" cy="5143500"/>
          </a:xfrm>
          <a:prstGeom prst="rect">
            <a:avLst/>
          </a:prstGeom>
        </p:spPr>
      </p:pic>
    </p:spTree>
    <p:extLst>
      <p:ext uri="{BB962C8B-B14F-4D97-AF65-F5344CB8AC3E}">
        <p14:creationId xmlns:p14="http://schemas.microsoft.com/office/powerpoint/2010/main" val="15442254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06B8F11-8F62-D84D-8978-D6C3E1F6EB0A}"/>
              </a:ext>
            </a:extLst>
          </p:cNvPr>
          <p:cNvSpPr>
            <a:spLocks noGrp="1"/>
          </p:cNvSpPr>
          <p:nvPr>
            <p:ph type="body" idx="1"/>
          </p:nvPr>
        </p:nvSpPr>
        <p:spPr/>
        <p:txBody>
          <a:bodyPr/>
          <a:lstStyle/>
          <a:p>
            <a:endParaRPr lang="en-NL"/>
          </a:p>
        </p:txBody>
      </p:sp>
      <p:pic>
        <p:nvPicPr>
          <p:cNvPr id="1026" name="Picture 2" descr="Elephant in the room by pepey on DeviantArt">
            <a:extLst>
              <a:ext uri="{FF2B5EF4-FFF2-40B4-BE49-F238E27FC236}">
                <a16:creationId xmlns:a16="http://schemas.microsoft.com/office/drawing/2014/main" id="{AE803946-BC53-2344-81E3-EBA8955742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718" y="41548"/>
            <a:ext cx="7040563"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52FC20E-27A0-5045-AB54-BD54ACA17FED}"/>
              </a:ext>
            </a:extLst>
          </p:cNvPr>
          <p:cNvSpPr>
            <a:spLocks noGrp="1"/>
          </p:cNvSpPr>
          <p:nvPr>
            <p:ph type="title"/>
          </p:nvPr>
        </p:nvSpPr>
        <p:spPr>
          <a:xfrm>
            <a:off x="1164770" y="41548"/>
            <a:ext cx="6477001" cy="1460681"/>
          </a:xfrm>
        </p:spPr>
        <p:txBody>
          <a:bodyPr/>
          <a:lstStyle/>
          <a:p>
            <a:r>
              <a:rPr lang="en-NL">
                <a:solidFill>
                  <a:schemeClr val="bg1"/>
                </a:solidFill>
              </a:rPr>
              <a:t>We can teach you some useful skills, but unfortunately in software engineering experience matters…</a:t>
            </a:r>
          </a:p>
        </p:txBody>
      </p:sp>
    </p:spTree>
    <p:extLst>
      <p:ext uri="{BB962C8B-B14F-4D97-AF65-F5344CB8AC3E}">
        <p14:creationId xmlns:p14="http://schemas.microsoft.com/office/powerpoint/2010/main" val="21079245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288AC-F63E-A042-96FB-0D98F22066FF}"/>
              </a:ext>
            </a:extLst>
          </p:cNvPr>
          <p:cNvSpPr>
            <a:spLocks noGrp="1"/>
          </p:cNvSpPr>
          <p:nvPr>
            <p:ph type="title"/>
          </p:nvPr>
        </p:nvSpPr>
        <p:spPr/>
        <p:txBody>
          <a:bodyPr/>
          <a:lstStyle/>
          <a:p>
            <a:r>
              <a:rPr lang="en-NL"/>
              <a:t>Next steps</a:t>
            </a:r>
          </a:p>
        </p:txBody>
      </p:sp>
      <p:sp>
        <p:nvSpPr>
          <p:cNvPr id="3" name="Text Placeholder 2">
            <a:extLst>
              <a:ext uri="{FF2B5EF4-FFF2-40B4-BE49-F238E27FC236}">
                <a16:creationId xmlns:a16="http://schemas.microsoft.com/office/drawing/2014/main" id="{96E85702-0B7A-0145-9231-616BE0BD6544}"/>
              </a:ext>
            </a:extLst>
          </p:cNvPr>
          <p:cNvSpPr>
            <a:spLocks noGrp="1"/>
          </p:cNvSpPr>
          <p:nvPr>
            <p:ph type="body" idx="1"/>
          </p:nvPr>
        </p:nvSpPr>
        <p:spPr/>
        <p:txBody>
          <a:bodyPr/>
          <a:lstStyle/>
          <a:p>
            <a:r>
              <a:rPr lang="en-NL"/>
              <a:t>Apply what you learned in your own projects.</a:t>
            </a:r>
          </a:p>
          <a:p>
            <a:pPr lvl="1"/>
            <a:r>
              <a:rPr lang="en-NL"/>
              <a:t>Measure code coverage and code quality, slowly build this up over time.</a:t>
            </a:r>
          </a:p>
          <a:p>
            <a:r>
              <a:rPr lang="en-NL"/>
              <a:t>Self-learning (see collaborative document day 3 for resources)</a:t>
            </a:r>
          </a:p>
          <a:p>
            <a:pPr lvl="1"/>
            <a:r>
              <a:rPr lang="en-NL"/>
              <a:t>Read a book</a:t>
            </a:r>
          </a:p>
          <a:p>
            <a:pPr lvl="1"/>
            <a:r>
              <a:rPr lang="en-NL"/>
              <a:t>Watch youtube</a:t>
            </a:r>
          </a:p>
          <a:p>
            <a:pPr lvl="1"/>
            <a:r>
              <a:rPr lang="en-NL"/>
              <a:t>Online courses and tutorials</a:t>
            </a:r>
          </a:p>
          <a:p>
            <a:pPr lvl="1"/>
            <a:endParaRPr lang="en-NL"/>
          </a:p>
          <a:p>
            <a:endParaRPr lang="en-NL"/>
          </a:p>
        </p:txBody>
      </p:sp>
    </p:spTree>
    <p:extLst>
      <p:ext uri="{BB962C8B-B14F-4D97-AF65-F5344CB8AC3E}">
        <p14:creationId xmlns:p14="http://schemas.microsoft.com/office/powerpoint/2010/main" val="8564459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1B09E-2C2A-6F4C-A0B6-FB72D4CFBF4E}"/>
              </a:ext>
            </a:extLst>
          </p:cNvPr>
          <p:cNvSpPr>
            <a:spLocks noGrp="1"/>
          </p:cNvSpPr>
          <p:nvPr>
            <p:ph type="title"/>
          </p:nvPr>
        </p:nvSpPr>
        <p:spPr/>
        <p:txBody>
          <a:bodyPr/>
          <a:lstStyle/>
          <a:p>
            <a:r>
              <a:rPr lang="en-NL"/>
              <a:t>What did you learn that is maybe more important than experience?</a:t>
            </a:r>
          </a:p>
        </p:txBody>
      </p:sp>
      <p:sp>
        <p:nvSpPr>
          <p:cNvPr id="5" name="Text Placeholder 4">
            <a:extLst>
              <a:ext uri="{FF2B5EF4-FFF2-40B4-BE49-F238E27FC236}">
                <a16:creationId xmlns:a16="http://schemas.microsoft.com/office/drawing/2014/main" id="{8F511111-E1C2-FC4C-BA5B-B421F82C66C3}"/>
              </a:ext>
            </a:extLst>
          </p:cNvPr>
          <p:cNvSpPr>
            <a:spLocks noGrp="1"/>
          </p:cNvSpPr>
          <p:nvPr>
            <p:ph type="body" idx="1"/>
          </p:nvPr>
        </p:nvSpPr>
        <p:spPr/>
        <p:txBody>
          <a:bodyPr/>
          <a:lstStyle/>
          <a:p>
            <a:endParaRPr lang="en-NL"/>
          </a:p>
        </p:txBody>
      </p:sp>
    </p:spTree>
    <p:extLst>
      <p:ext uri="{BB962C8B-B14F-4D97-AF65-F5344CB8AC3E}">
        <p14:creationId xmlns:p14="http://schemas.microsoft.com/office/powerpoint/2010/main" val="39533375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1B09E-2C2A-6F4C-A0B6-FB72D4CFBF4E}"/>
              </a:ext>
            </a:extLst>
          </p:cNvPr>
          <p:cNvSpPr>
            <a:spLocks noGrp="1"/>
          </p:cNvSpPr>
          <p:nvPr>
            <p:ph type="title"/>
          </p:nvPr>
        </p:nvSpPr>
        <p:spPr/>
        <p:txBody>
          <a:bodyPr/>
          <a:lstStyle/>
          <a:p>
            <a:r>
              <a:rPr lang="en-NL"/>
              <a:t>What did you learn that is maybe more important than experience:</a:t>
            </a:r>
          </a:p>
        </p:txBody>
      </p:sp>
      <p:sp>
        <p:nvSpPr>
          <p:cNvPr id="3" name="Text Placeholder 2">
            <a:extLst>
              <a:ext uri="{FF2B5EF4-FFF2-40B4-BE49-F238E27FC236}">
                <a16:creationId xmlns:a16="http://schemas.microsoft.com/office/drawing/2014/main" id="{DC73CD6E-462A-FF47-9752-8B779DDFDA00}"/>
              </a:ext>
            </a:extLst>
          </p:cNvPr>
          <p:cNvSpPr>
            <a:spLocks noGrp="1"/>
          </p:cNvSpPr>
          <p:nvPr>
            <p:ph type="body" idx="1"/>
          </p:nvPr>
        </p:nvSpPr>
        <p:spPr>
          <a:xfrm>
            <a:off x="2042529" y="1727100"/>
            <a:ext cx="8520600" cy="3416400"/>
          </a:xfrm>
        </p:spPr>
        <p:txBody>
          <a:bodyPr/>
          <a:lstStyle/>
          <a:p>
            <a:pPr marL="114300" indent="0">
              <a:buNone/>
            </a:pPr>
            <a:r>
              <a:rPr lang="en-NL" sz="7200">
                <a:solidFill>
                  <a:srgbClr val="FF85FF"/>
                </a:solidFill>
              </a:rPr>
              <a:t>ATTITUDE</a:t>
            </a:r>
          </a:p>
        </p:txBody>
      </p:sp>
    </p:spTree>
    <p:extLst>
      <p:ext uri="{BB962C8B-B14F-4D97-AF65-F5344CB8AC3E}">
        <p14:creationId xmlns:p14="http://schemas.microsoft.com/office/powerpoint/2010/main" val="3688332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84157-14A2-5237-4A04-57110A4076EA}"/>
              </a:ext>
            </a:extLst>
          </p:cNvPr>
          <p:cNvSpPr>
            <a:spLocks noGrp="1"/>
          </p:cNvSpPr>
          <p:nvPr>
            <p:ph type="title"/>
          </p:nvPr>
        </p:nvSpPr>
        <p:spPr/>
        <p:txBody>
          <a:bodyPr/>
          <a:lstStyle/>
          <a:p>
            <a:r>
              <a:rPr lang="en-US"/>
              <a:t>Left-over slides from Section 5</a:t>
            </a:r>
          </a:p>
        </p:txBody>
      </p:sp>
      <p:sp>
        <p:nvSpPr>
          <p:cNvPr id="3" name="Text Placeholder 2">
            <a:extLst>
              <a:ext uri="{FF2B5EF4-FFF2-40B4-BE49-F238E27FC236}">
                <a16:creationId xmlns:a16="http://schemas.microsoft.com/office/drawing/2014/main" id="{340105B6-BB44-0FDC-4B6D-A83C8A49F2A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203023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308"/>
        <p:cNvGrpSpPr/>
        <p:nvPr/>
      </p:nvGrpSpPr>
      <p:grpSpPr>
        <a:xfrm>
          <a:off x="0" y="0"/>
          <a:ext cx="0" cy="0"/>
          <a:chOff x="0" y="0"/>
          <a:chExt cx="0" cy="0"/>
        </a:xfrm>
      </p:grpSpPr>
      <p:sp>
        <p:nvSpPr>
          <p:cNvPr id="309" name="Google Shape;309;p40"/>
          <p:cNvSpPr txBox="1">
            <a:spLocks noGrp="1"/>
          </p:cNvSpPr>
          <p:nvPr>
            <p:ph type="title"/>
          </p:nvPr>
        </p:nvSpPr>
        <p:spPr>
          <a:xfrm>
            <a:off x="311700" y="445025"/>
            <a:ext cx="87354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400"/>
              <a:t>Section 5: Managing and Improving Software Over Its Lifetime			</a:t>
            </a:r>
            <a:endParaRPr sz="2400"/>
          </a:p>
          <a:p>
            <a:pPr marL="0" lvl="0" indent="0" algn="l" rtl="0">
              <a:lnSpc>
                <a:spcPct val="100000"/>
              </a:lnSpc>
              <a:spcBef>
                <a:spcPts val="0"/>
              </a:spcBef>
              <a:spcAft>
                <a:spcPts val="0"/>
              </a:spcAft>
              <a:buSzPts val="2800"/>
              <a:buNone/>
            </a:pPr>
            <a:endParaRPr sz="2400"/>
          </a:p>
        </p:txBody>
      </p:sp>
      <p:sp>
        <p:nvSpPr>
          <p:cNvPr id="310" name="Google Shape;310;p40"/>
          <p:cNvSpPr txBox="1">
            <a:spLocks noGrp="1"/>
          </p:cNvSpPr>
          <p:nvPr>
            <p:ph type="body" idx="1"/>
          </p:nvPr>
        </p:nvSpPr>
        <p:spPr>
          <a:xfrm>
            <a:off x="311700" y="1017725"/>
            <a:ext cx="8520600" cy="3657600"/>
          </a:xfrm>
          <a:prstGeom prst="rect">
            <a:avLst/>
          </a:prstGeom>
          <a:noFill/>
          <a:ln>
            <a:noFill/>
          </a:ln>
        </p:spPr>
        <p:txBody>
          <a:bodyPr spcFirstLastPara="1" wrap="square" lIns="91425" tIns="91425" rIns="91425" bIns="91425" anchor="t" anchorCtr="0">
            <a:normAutofit fontScale="92500" lnSpcReduction="20000"/>
          </a:bodyPr>
          <a:lstStyle/>
          <a:p>
            <a:pPr marL="457200" lvl="0" indent="-334327" algn="l" rtl="0">
              <a:lnSpc>
                <a:spcPct val="115000"/>
              </a:lnSpc>
              <a:spcBef>
                <a:spcPts val="0"/>
              </a:spcBef>
              <a:spcAft>
                <a:spcPts val="0"/>
              </a:spcAft>
              <a:buSzPct val="100000"/>
              <a:buChar char="●"/>
            </a:pPr>
            <a:r>
              <a:rPr lang="en"/>
              <a:t>Tracking issues, managing team communications and software project planning and management. </a:t>
            </a:r>
            <a:r>
              <a:rPr lang="en" b="1"/>
              <a:t>See how far you get!</a:t>
            </a:r>
            <a:br>
              <a:rPr lang="en"/>
            </a:br>
            <a:endParaRPr/>
          </a:p>
          <a:p>
            <a:pPr marL="457200" lvl="0" indent="-334327" algn="l" rtl="0">
              <a:lnSpc>
                <a:spcPct val="115000"/>
              </a:lnSpc>
              <a:spcBef>
                <a:spcPts val="0"/>
              </a:spcBef>
              <a:spcAft>
                <a:spcPts val="0"/>
              </a:spcAft>
              <a:buSzPct val="100000"/>
              <a:buChar char="●"/>
            </a:pPr>
            <a:r>
              <a:rPr lang="en"/>
              <a:t>Assessing software for suitability</a:t>
            </a:r>
            <a:endParaRPr lang="en-GB"/>
          </a:p>
          <a:p>
            <a:pPr marL="914400" lvl="1" indent="-310832" algn="l" rtl="0">
              <a:lnSpc>
                <a:spcPct val="115000"/>
              </a:lnSpc>
              <a:spcBef>
                <a:spcPts val="0"/>
              </a:spcBef>
              <a:spcAft>
                <a:spcPts val="0"/>
              </a:spcAft>
              <a:buSzPct val="100000"/>
              <a:buChar char="○"/>
            </a:pPr>
            <a:r>
              <a:rPr lang="en-GB"/>
              <a:t>Using issues to record software problems</a:t>
            </a:r>
          </a:p>
          <a:p>
            <a:pPr marL="914400" lvl="1" indent="-310832" algn="l" rtl="0">
              <a:lnSpc>
                <a:spcPct val="115000"/>
              </a:lnSpc>
              <a:spcBef>
                <a:spcPts val="0"/>
              </a:spcBef>
              <a:spcAft>
                <a:spcPts val="0"/>
              </a:spcAft>
              <a:buSzPct val="100000"/>
              <a:buChar char="○"/>
            </a:pPr>
            <a:r>
              <a:rPr lang="en"/>
              <a:t>It's good to be diligent in selecting software we want to use in our projects</a:t>
            </a:r>
            <a:br>
              <a:rPr lang="en"/>
            </a:br>
            <a:endParaRPr/>
          </a:p>
          <a:p>
            <a:pPr marL="457200" lvl="0" indent="-334327" algn="l" rtl="0">
              <a:lnSpc>
                <a:spcPct val="115000"/>
              </a:lnSpc>
              <a:spcBef>
                <a:spcPts val="0"/>
              </a:spcBef>
              <a:spcAft>
                <a:spcPts val="0"/>
              </a:spcAft>
              <a:buSzPct val="100000"/>
              <a:buChar char="●"/>
            </a:pPr>
            <a:r>
              <a:rPr lang="en"/>
              <a:t>Software improvement through feedback</a:t>
            </a:r>
            <a:endParaRPr/>
          </a:p>
          <a:p>
            <a:pPr marL="914400" lvl="1" indent="-310832" algn="l" rtl="0">
              <a:lnSpc>
                <a:spcPct val="115000"/>
              </a:lnSpc>
              <a:spcBef>
                <a:spcPts val="0"/>
              </a:spcBef>
              <a:spcAft>
                <a:spcPts val="0"/>
              </a:spcAft>
              <a:buSzPct val="100000"/>
              <a:buChar char="○"/>
            </a:pPr>
            <a:r>
              <a:rPr lang="en"/>
              <a:t>Estimating effort for resolving recorded issues, and </a:t>
            </a:r>
            <a:r>
              <a:rPr lang="en" err="1"/>
              <a:t>prioritisation</a:t>
            </a:r>
            <a:r>
              <a:rPr lang="en"/>
              <a:t> using </a:t>
            </a:r>
            <a:r>
              <a:rPr lang="en" err="1"/>
              <a:t>MoSCoW</a:t>
            </a:r>
            <a:endParaRPr/>
          </a:p>
          <a:p>
            <a:pPr marL="914400" lvl="1" indent="-310832" algn="l" rtl="0">
              <a:lnSpc>
                <a:spcPct val="115000"/>
              </a:lnSpc>
              <a:spcBef>
                <a:spcPts val="0"/>
              </a:spcBef>
              <a:spcAft>
                <a:spcPts val="0"/>
              </a:spcAft>
              <a:buSzPct val="100000"/>
              <a:buChar char="○"/>
            </a:pPr>
            <a:r>
              <a:rPr lang="en"/>
              <a:t>Using a group mini-sprint to </a:t>
            </a:r>
            <a:r>
              <a:rPr lang="en" err="1"/>
              <a:t>organise</a:t>
            </a:r>
            <a:r>
              <a:rPr lang="en"/>
              <a:t> work on resolving issues</a:t>
            </a:r>
            <a:br>
              <a:rPr lang="en"/>
            </a:br>
            <a:endParaRPr/>
          </a:p>
          <a:p>
            <a:pPr marL="457200" lvl="0" indent="-334327" algn="l" rtl="0">
              <a:spcBef>
                <a:spcPts val="0"/>
              </a:spcBef>
              <a:spcAft>
                <a:spcPts val="0"/>
              </a:spcAft>
              <a:buSzPct val="100000"/>
              <a:buChar char="●"/>
            </a:pPr>
            <a:r>
              <a:rPr lang="en"/>
              <a:t>Effort estimation and </a:t>
            </a:r>
            <a:r>
              <a:rPr lang="en" err="1"/>
              <a:t>prioritisation</a:t>
            </a:r>
            <a:r>
              <a:rPr lang="en"/>
              <a:t> are key tools to maintain development focus on…</a:t>
            </a:r>
            <a:endParaRPr/>
          </a:p>
          <a:p>
            <a:pPr marL="914400" lvl="1" indent="-310832" algn="l" rtl="0">
              <a:spcBef>
                <a:spcPts val="0"/>
              </a:spcBef>
              <a:spcAft>
                <a:spcPts val="0"/>
              </a:spcAft>
              <a:buSzPct val="100000"/>
              <a:buChar char="○"/>
            </a:pPr>
            <a:r>
              <a:rPr lang="en"/>
              <a:t>What's important for our project</a:t>
            </a:r>
            <a:endParaRPr/>
          </a:p>
          <a:p>
            <a:pPr marL="914400" lvl="1" indent="-310832" algn="l" rtl="0">
              <a:spcBef>
                <a:spcPts val="0"/>
              </a:spcBef>
              <a:spcAft>
                <a:spcPts val="0"/>
              </a:spcAft>
              <a:buSzPct val="100000"/>
              <a:buChar char="○"/>
            </a:pPr>
            <a:r>
              <a:rPr lang="en"/>
              <a:t>What we can realistically achieve</a:t>
            </a:r>
            <a:br>
              <a:rPr lang="en"/>
            </a:br>
            <a:endParaRPr/>
          </a:p>
        </p:txBody>
      </p:sp>
      <p:sp>
        <p:nvSpPr>
          <p:cNvPr id="311" name="Google Shape;311;p40"/>
          <p:cNvSpPr txBox="1"/>
          <p:nvPr/>
        </p:nvSpPr>
        <p:spPr>
          <a:xfrm>
            <a:off x="0" y="4675300"/>
            <a:ext cx="9144000" cy="461700"/>
          </a:xfrm>
          <a:prstGeom prst="rect">
            <a:avLst/>
          </a:prstGeom>
          <a:solidFill>
            <a:schemeClr val="accent4"/>
          </a:solidFill>
          <a:ln>
            <a:noFill/>
          </a:ln>
        </p:spPr>
        <p:txBody>
          <a:bodyPr spcFirstLastPara="1" wrap="square" lIns="45700" tIns="91425" rIns="45700" bIns="91425" anchor="t" anchorCtr="0">
            <a:spAutoFit/>
          </a:bodyPr>
          <a:lstStyle/>
          <a:p>
            <a:pPr marL="0" lvl="0" indent="0" algn="ctr" rtl="0">
              <a:lnSpc>
                <a:spcPct val="115000"/>
              </a:lnSpc>
              <a:spcBef>
                <a:spcPts val="0"/>
              </a:spcBef>
              <a:spcAft>
                <a:spcPts val="0"/>
              </a:spcAft>
              <a:buNone/>
            </a:pPr>
            <a:r>
              <a:rPr lang="en" sz="1800" b="1">
                <a:solidFill>
                  <a:schemeClr val="dk2"/>
                </a:solidFill>
              </a:rPr>
              <a:t>For software to succeed it needs to be managed as well as developed</a:t>
            </a:r>
            <a:endParaRPr sz="1800" b="1">
              <a:solidFill>
                <a:schemeClr val="dk2"/>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315"/>
        <p:cNvGrpSpPr/>
        <p:nvPr/>
      </p:nvGrpSpPr>
      <p:grpSpPr>
        <a:xfrm>
          <a:off x="0" y="0"/>
          <a:ext cx="0" cy="0"/>
          <a:chOff x="0" y="0"/>
          <a:chExt cx="0" cy="0"/>
        </a:xfrm>
      </p:grpSpPr>
      <p:sp>
        <p:nvSpPr>
          <p:cNvPr id="316" name="Google Shape;316;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Daily schedule</a:t>
            </a:r>
            <a:endParaRPr/>
          </a:p>
        </p:txBody>
      </p:sp>
      <p:sp>
        <p:nvSpPr>
          <p:cNvPr id="317" name="Google Shape;317;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b="1">
                <a:solidFill>
                  <a:schemeClr val="accent4"/>
                </a:solidFill>
              </a:rPr>
              <a:t>13:00 - 13:05 BST</a:t>
            </a:r>
            <a:r>
              <a:rPr lang="en"/>
              <a:t> (14:00 - 13:05 CEST) - kick off</a:t>
            </a:r>
            <a:endParaRPr/>
          </a:p>
          <a:p>
            <a:pPr marL="457200" lvl="0" indent="-342900" algn="l" rtl="0">
              <a:spcBef>
                <a:spcPts val="0"/>
              </a:spcBef>
              <a:spcAft>
                <a:spcPts val="0"/>
              </a:spcAft>
              <a:buSzPts val="1800"/>
              <a:buChar char="●"/>
            </a:pPr>
            <a:r>
              <a:rPr lang="en" b="1">
                <a:solidFill>
                  <a:schemeClr val="accent4"/>
                </a:solidFill>
              </a:rPr>
              <a:t>13:05 - 15:10 BST </a:t>
            </a:r>
            <a:r>
              <a:rPr lang="en"/>
              <a:t>(14:05 - 16:10 CEST) - self-learning in breakout rooms</a:t>
            </a:r>
            <a:endParaRPr/>
          </a:p>
          <a:p>
            <a:pPr marL="457200" lvl="0" indent="-342900" algn="l" rtl="0">
              <a:spcBef>
                <a:spcPts val="0"/>
              </a:spcBef>
              <a:spcAft>
                <a:spcPts val="0"/>
              </a:spcAft>
              <a:buSzPts val="1800"/>
              <a:buChar char="●"/>
            </a:pPr>
            <a:r>
              <a:rPr lang="en" b="1">
                <a:solidFill>
                  <a:schemeClr val="accent4"/>
                </a:solidFill>
              </a:rPr>
              <a:t>15:10 - 15:30 BST </a:t>
            </a:r>
            <a:r>
              <a:rPr lang="en"/>
              <a:t>(16:10 - 16:30 CEST) - feedback</a:t>
            </a:r>
            <a:endParaRPr/>
          </a:p>
          <a:p>
            <a:pPr marL="457200" lvl="0" indent="-342900" algn="l" rtl="0">
              <a:spcBef>
                <a:spcPts val="0"/>
              </a:spcBef>
              <a:spcAft>
                <a:spcPts val="0"/>
              </a:spcAft>
              <a:buSzPts val="1800"/>
              <a:buChar char="●"/>
            </a:pPr>
            <a:r>
              <a:rPr lang="en" b="1">
                <a:solidFill>
                  <a:schemeClr val="accent4"/>
                </a:solidFill>
              </a:rPr>
              <a:t>15:30 - 16:00 BST</a:t>
            </a:r>
            <a:r>
              <a:rPr lang="en"/>
              <a:t> (16:30 - 17:00 CEST) - AZ expert talk (Lars Lynne Hansen, Associate Director AI Engineering @ AstraZeneca) and Q&amp;A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156"/>
        <p:cNvGrpSpPr/>
        <p:nvPr/>
      </p:nvGrpSpPr>
      <p:grpSpPr>
        <a:xfrm>
          <a:off x="0" y="0"/>
          <a:ext cx="0" cy="0"/>
          <a:chOff x="0" y="0"/>
          <a:chExt cx="0" cy="0"/>
        </a:xfrm>
      </p:grpSpPr>
      <p:sp>
        <p:nvSpPr>
          <p:cNvPr id="157" name="Google Shape;157;p19"/>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Zoom etiquette &amp; instructions</a:t>
            </a:r>
            <a:endParaRPr/>
          </a:p>
          <a:p>
            <a:pPr marL="0" lvl="0" indent="0" algn="l" rtl="0">
              <a:lnSpc>
                <a:spcPct val="100000"/>
              </a:lnSpc>
              <a:spcBef>
                <a:spcPts val="0"/>
              </a:spcBef>
              <a:spcAft>
                <a:spcPts val="0"/>
              </a:spcAft>
              <a:buSzPts val="2800"/>
              <a:buNone/>
            </a:pPr>
            <a:endParaRPr/>
          </a:p>
        </p:txBody>
      </p:sp>
      <p:sp>
        <p:nvSpPr>
          <p:cNvPr id="158" name="Google Shape;158;p19"/>
          <p:cNvSpPr txBox="1">
            <a:spLocks noGrp="1"/>
          </p:cNvSpPr>
          <p:nvPr>
            <p:ph type="body" idx="1"/>
          </p:nvPr>
        </p:nvSpPr>
        <p:spPr>
          <a:xfrm>
            <a:off x="311700" y="691650"/>
            <a:ext cx="8520600" cy="4335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ADADAD"/>
              </a:buClr>
              <a:buSzPts val="1800"/>
              <a:buChar char="●"/>
            </a:pPr>
            <a:r>
              <a:rPr lang="en" b="1"/>
              <a:t>Rename yourselves to use at least your first name</a:t>
            </a:r>
            <a:endParaRPr b="1"/>
          </a:p>
          <a:p>
            <a:pPr marL="457200" lvl="0" indent="-342900" algn="l" rtl="0">
              <a:lnSpc>
                <a:spcPct val="115000"/>
              </a:lnSpc>
              <a:spcBef>
                <a:spcPts val="0"/>
              </a:spcBef>
              <a:spcAft>
                <a:spcPts val="0"/>
              </a:spcAft>
              <a:buClr>
                <a:srgbClr val="ADADAD"/>
              </a:buClr>
              <a:buSzPts val="1800"/>
              <a:buChar char="●"/>
            </a:pPr>
            <a:r>
              <a:rPr lang="en" b="1"/>
              <a:t>Mute yourselves unless speaking  &amp; share video if you like</a:t>
            </a:r>
            <a:endParaRPr b="1"/>
          </a:p>
          <a:p>
            <a:pPr marL="457200" lvl="0" indent="-342900" algn="l" rtl="0">
              <a:lnSpc>
                <a:spcPct val="115000"/>
              </a:lnSpc>
              <a:spcBef>
                <a:spcPts val="0"/>
              </a:spcBef>
              <a:spcAft>
                <a:spcPts val="0"/>
              </a:spcAft>
              <a:buClr>
                <a:srgbClr val="ADADAD"/>
              </a:buClr>
              <a:buSzPts val="1800"/>
              <a:buChar char="●"/>
            </a:pPr>
            <a:r>
              <a:rPr lang="en" b="1"/>
              <a:t>If you need to step out at any time, please feel free to do so!</a:t>
            </a:r>
            <a:br>
              <a:rPr lang="en"/>
            </a:br>
            <a:endParaRPr sz="800"/>
          </a:p>
          <a:p>
            <a:pPr marL="457200" lvl="0" indent="-342900" algn="l" rtl="0">
              <a:lnSpc>
                <a:spcPct val="115000"/>
              </a:lnSpc>
              <a:spcBef>
                <a:spcPts val="0"/>
              </a:spcBef>
              <a:spcAft>
                <a:spcPts val="0"/>
              </a:spcAft>
              <a:buClr>
                <a:srgbClr val="ADADAD"/>
              </a:buClr>
              <a:buSzPts val="1800"/>
              <a:buChar char="●"/>
            </a:pPr>
            <a:r>
              <a:rPr lang="en" b="1">
                <a:solidFill>
                  <a:schemeClr val="accent4"/>
                </a:solidFill>
              </a:rPr>
              <a:t>Main Zoom room</a:t>
            </a:r>
            <a:endParaRPr b="1">
              <a:solidFill>
                <a:schemeClr val="accent4"/>
              </a:solidFill>
            </a:endParaRPr>
          </a:p>
          <a:p>
            <a:pPr marL="914400" lvl="1" indent="-317500" algn="l" rtl="0">
              <a:lnSpc>
                <a:spcPct val="115000"/>
              </a:lnSpc>
              <a:spcBef>
                <a:spcPts val="0"/>
              </a:spcBef>
              <a:spcAft>
                <a:spcPts val="0"/>
              </a:spcAft>
              <a:buClr>
                <a:srgbClr val="ADADAD"/>
              </a:buClr>
              <a:buSzPts val="1400"/>
              <a:buChar char="○"/>
            </a:pPr>
            <a:r>
              <a:rPr lang="en" b="1">
                <a:solidFill>
                  <a:srgbClr val="ADADAD"/>
                </a:solidFill>
              </a:rPr>
              <a:t>Zoom</a:t>
            </a:r>
            <a:r>
              <a:rPr lang="en">
                <a:solidFill>
                  <a:srgbClr val="ADADAD"/>
                </a:solidFill>
              </a:rPr>
              <a:t> </a:t>
            </a:r>
            <a:r>
              <a:rPr lang="en" b="1">
                <a:solidFill>
                  <a:srgbClr val="ADADAD"/>
                </a:solidFill>
              </a:rPr>
              <a:t>Reactions</a:t>
            </a:r>
            <a:r>
              <a:rPr lang="en">
                <a:solidFill>
                  <a:srgbClr val="ADADAD"/>
                </a:solidFill>
              </a:rPr>
              <a:t> (yes/no indicators) - to get feedback from you about your progress when in main Zoom room</a:t>
            </a:r>
            <a:endParaRPr>
              <a:solidFill>
                <a:srgbClr val="ADADAD"/>
              </a:solidFill>
            </a:endParaRPr>
          </a:p>
          <a:p>
            <a:pPr marL="914400" lvl="1" indent="-317500" algn="l" rtl="0">
              <a:lnSpc>
                <a:spcPct val="115000"/>
              </a:lnSpc>
              <a:spcBef>
                <a:spcPts val="0"/>
              </a:spcBef>
              <a:spcAft>
                <a:spcPts val="0"/>
              </a:spcAft>
              <a:buClr>
                <a:srgbClr val="ADADAD"/>
              </a:buClr>
              <a:buSzPts val="1400"/>
              <a:buChar char="○"/>
            </a:pPr>
            <a:r>
              <a:rPr lang="en" b="1">
                <a:solidFill>
                  <a:srgbClr val="ADADAD"/>
                </a:solidFill>
              </a:rPr>
              <a:t>Ask questions at any time!</a:t>
            </a:r>
            <a:br>
              <a:rPr lang="en" b="1">
                <a:solidFill>
                  <a:srgbClr val="FF9900"/>
                </a:solidFill>
              </a:rPr>
            </a:br>
            <a:endParaRPr sz="800" b="1">
              <a:solidFill>
                <a:srgbClr val="FF9900"/>
              </a:solidFill>
            </a:endParaRPr>
          </a:p>
          <a:p>
            <a:pPr marL="457200" lvl="0" indent="-342900" algn="l" rtl="0">
              <a:lnSpc>
                <a:spcPct val="115000"/>
              </a:lnSpc>
              <a:spcBef>
                <a:spcPts val="0"/>
              </a:spcBef>
              <a:spcAft>
                <a:spcPts val="0"/>
              </a:spcAft>
              <a:buClr>
                <a:srgbClr val="ADADAD"/>
              </a:buClr>
              <a:buSzPts val="1800"/>
              <a:buChar char="●"/>
            </a:pPr>
            <a:r>
              <a:rPr lang="en" b="1">
                <a:solidFill>
                  <a:srgbClr val="FF9900"/>
                </a:solidFill>
              </a:rPr>
              <a:t>Breakout rooms</a:t>
            </a:r>
            <a:endParaRPr b="1">
              <a:solidFill>
                <a:srgbClr val="FF9900"/>
              </a:solidFill>
            </a:endParaRPr>
          </a:p>
          <a:p>
            <a:pPr marL="914400" lvl="1" indent="-317500" algn="l" rtl="0">
              <a:lnSpc>
                <a:spcPct val="115000"/>
              </a:lnSpc>
              <a:spcBef>
                <a:spcPts val="0"/>
              </a:spcBef>
              <a:spcAft>
                <a:spcPts val="0"/>
              </a:spcAft>
              <a:buClr>
                <a:srgbClr val="ADADAD"/>
              </a:buClr>
              <a:buSzPts val="1400"/>
              <a:buChar char="○"/>
            </a:pPr>
            <a:r>
              <a:rPr lang="en">
                <a:solidFill>
                  <a:srgbClr val="ADADAD"/>
                </a:solidFill>
              </a:rPr>
              <a:t>Organised into groups of 5 or 6 learners with 1-2 helpers</a:t>
            </a:r>
            <a:endParaRPr>
              <a:solidFill>
                <a:srgbClr val="ADADAD"/>
              </a:solidFill>
            </a:endParaRPr>
          </a:p>
          <a:p>
            <a:pPr marL="914400" lvl="1" indent="-317500" algn="l" rtl="0">
              <a:lnSpc>
                <a:spcPct val="115000"/>
              </a:lnSpc>
              <a:spcBef>
                <a:spcPts val="0"/>
              </a:spcBef>
              <a:spcAft>
                <a:spcPts val="0"/>
              </a:spcAft>
              <a:buClr>
                <a:srgbClr val="ADADAD"/>
              </a:buClr>
              <a:buSzPts val="1400"/>
              <a:buChar char="○"/>
            </a:pPr>
            <a:r>
              <a:rPr lang="en">
                <a:solidFill>
                  <a:srgbClr val="ADADAD"/>
                </a:solidFill>
              </a:rPr>
              <a:t>Get to know and ask others in your Zoom group</a:t>
            </a:r>
            <a:br>
              <a:rPr lang="en" b="1">
                <a:solidFill>
                  <a:srgbClr val="FF9900"/>
                </a:solidFill>
              </a:rPr>
            </a:br>
            <a:endParaRPr sz="800"/>
          </a:p>
          <a:p>
            <a:pPr marL="457200" lvl="0" indent="-342900" algn="l" rtl="0">
              <a:lnSpc>
                <a:spcPct val="115000"/>
              </a:lnSpc>
              <a:spcBef>
                <a:spcPts val="0"/>
              </a:spcBef>
              <a:spcAft>
                <a:spcPts val="0"/>
              </a:spcAft>
              <a:buClr>
                <a:srgbClr val="ADADAD"/>
              </a:buClr>
              <a:buSzPts val="1800"/>
              <a:buChar char="●"/>
            </a:pPr>
            <a:r>
              <a:rPr lang="en" b="1">
                <a:solidFill>
                  <a:srgbClr val="FF9900"/>
                </a:solidFill>
              </a:rPr>
              <a:t>Please ask for help - do not suffer in silence!</a:t>
            </a:r>
            <a:endParaRPr b="1">
              <a:solidFill>
                <a:srgbClr val="FF9900"/>
              </a:solidFill>
            </a:endParaRPr>
          </a:p>
          <a:p>
            <a:pPr marL="914400" lvl="1" indent="-317500" algn="l" rtl="0">
              <a:lnSpc>
                <a:spcPct val="115000"/>
              </a:lnSpc>
              <a:spcBef>
                <a:spcPts val="0"/>
              </a:spcBef>
              <a:spcAft>
                <a:spcPts val="0"/>
              </a:spcAft>
              <a:buClr>
                <a:srgbClr val="ADADAD"/>
              </a:buClr>
              <a:buSzPts val="1400"/>
              <a:buChar char="○"/>
            </a:pPr>
            <a:r>
              <a:rPr lang="en"/>
              <a:t>Come to main room and ask for help if needed!</a:t>
            </a:r>
            <a:endParaRPr b="1">
              <a:solidFill>
                <a:schemeClr val="accent4"/>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4" name="Picture 3">
            <a:extLst>
              <a:ext uri="{FF2B5EF4-FFF2-40B4-BE49-F238E27FC236}">
                <a16:creationId xmlns:a16="http://schemas.microsoft.com/office/drawing/2014/main" id="{CA0F9123-DAF8-9D4C-8B4C-F2E119EC0151}"/>
              </a:ext>
            </a:extLst>
          </p:cNvPr>
          <p:cNvPicPr>
            <a:picLocks noChangeAspect="1"/>
          </p:cNvPicPr>
          <p:nvPr/>
        </p:nvPicPr>
        <p:blipFill>
          <a:blip r:embed="rId3"/>
          <a:stretch>
            <a:fillRect/>
          </a:stretch>
        </p:blipFill>
        <p:spPr>
          <a:xfrm>
            <a:off x="-1" y="0"/>
            <a:ext cx="9145647" cy="5143500"/>
          </a:xfrm>
          <a:prstGeom prst="rect">
            <a:avLst/>
          </a:prstGeom>
        </p:spPr>
      </p:pic>
      <p:sp>
        <p:nvSpPr>
          <p:cNvPr id="169" name="Google Shape;169;p21"/>
          <p:cNvSpPr txBox="1">
            <a:spLocks noGrp="1"/>
          </p:cNvSpPr>
          <p:nvPr>
            <p:ph type="ctrTitle"/>
          </p:nvPr>
        </p:nvSpPr>
        <p:spPr>
          <a:xfrm>
            <a:off x="311708" y="896975"/>
            <a:ext cx="8520600" cy="2052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 sz="4400"/>
              <a:t>Intermediate Research Software Development in Python</a:t>
            </a:r>
            <a:endParaRPr sz="3200" i="1"/>
          </a:p>
        </p:txBody>
      </p:sp>
      <p:sp>
        <p:nvSpPr>
          <p:cNvPr id="170" name="Google Shape;170;p21"/>
          <p:cNvSpPr txBox="1">
            <a:spLocks noGrp="1"/>
          </p:cNvSpPr>
          <p:nvPr>
            <p:ph type="subTitle" idx="1"/>
          </p:nvPr>
        </p:nvSpPr>
        <p:spPr>
          <a:xfrm>
            <a:off x="8700" y="3138925"/>
            <a:ext cx="9144000" cy="1349100"/>
          </a:xfrm>
          <a:prstGeom prst="rect">
            <a:avLst/>
          </a:prstGeom>
          <a:noFill/>
          <a:ln>
            <a:noFill/>
          </a:ln>
        </p:spPr>
        <p:txBody>
          <a:bodyPr spcFirstLastPara="1" wrap="square" lIns="91425" tIns="91425" rIns="91425" bIns="91425" anchor="t" anchorCtr="0">
            <a:noAutofit/>
          </a:bodyPr>
          <a:lstStyle/>
          <a:p>
            <a:pPr marL="0" indent="0"/>
            <a:r>
              <a:rPr lang="en" sz="2300" i="1">
                <a:solidFill>
                  <a:schemeClr val="tx1"/>
                </a:solidFill>
              </a:rPr>
              <a:t>12 December 2023</a:t>
            </a:r>
            <a:endParaRPr sz="2300" i="1">
              <a:solidFill>
                <a:schemeClr val="tx1"/>
              </a:solidFill>
            </a:endParaRPr>
          </a:p>
          <a:p>
            <a:pPr marL="0" lvl="0" indent="0" algn="ctr" rtl="0">
              <a:spcBef>
                <a:spcPts val="0"/>
              </a:spcBef>
              <a:spcAft>
                <a:spcPts val="0"/>
              </a:spcAft>
              <a:buSzPts val="2800"/>
              <a:buNone/>
            </a:pPr>
            <a:r>
              <a:rPr lang="en" sz="2300">
                <a:solidFill>
                  <a:schemeClr val="tx1"/>
                </a:solidFill>
              </a:rPr>
              <a:t>Slides borrowed from Aleksandra </a:t>
            </a:r>
            <a:r>
              <a:rPr lang="en" sz="2300" err="1">
                <a:solidFill>
                  <a:schemeClr val="tx1"/>
                </a:solidFill>
              </a:rPr>
              <a:t>Nenadic</a:t>
            </a:r>
            <a:r>
              <a:rPr lang="en" sz="2300">
                <a:solidFill>
                  <a:schemeClr val="tx1"/>
                </a:solidFill>
              </a:rPr>
              <a:t>, Software Sustainability Institute</a:t>
            </a:r>
            <a:endParaRPr sz="2300" b="1">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C6C6A-F5A0-7986-0694-58B0875FF304}"/>
              </a:ext>
            </a:extLst>
          </p:cNvPr>
          <p:cNvSpPr>
            <a:spLocks noGrp="1"/>
          </p:cNvSpPr>
          <p:nvPr>
            <p:ph type="title"/>
          </p:nvPr>
        </p:nvSpPr>
        <p:spPr/>
        <p:txBody>
          <a:bodyPr/>
          <a:lstStyle/>
          <a:p>
            <a:r>
              <a:rPr lang="en-US"/>
              <a:t>Introduction</a:t>
            </a:r>
          </a:p>
        </p:txBody>
      </p:sp>
      <p:sp>
        <p:nvSpPr>
          <p:cNvPr id="3" name="Text Placeholder 2">
            <a:extLst>
              <a:ext uri="{FF2B5EF4-FFF2-40B4-BE49-F238E27FC236}">
                <a16:creationId xmlns:a16="http://schemas.microsoft.com/office/drawing/2014/main" id="{1D70A989-FA03-D396-D471-F9A564F2B353}"/>
              </a:ext>
            </a:extLst>
          </p:cNvPr>
          <p:cNvSpPr>
            <a:spLocks noGrp="1"/>
          </p:cNvSpPr>
          <p:nvPr>
            <p:ph type="body" idx="1"/>
          </p:nvPr>
        </p:nvSpPr>
        <p:spPr/>
        <p:txBody>
          <a:bodyPr/>
          <a:lstStyle/>
          <a:p>
            <a:r>
              <a:rPr lang="en-US"/>
              <a:t>What is this course about?</a:t>
            </a:r>
          </a:p>
          <a:p>
            <a:pPr>
              <a:lnSpc>
                <a:spcPct val="114999"/>
              </a:lnSpc>
            </a:pPr>
            <a:r>
              <a:rPr lang="en-US"/>
              <a:t>Why should I consider how I engineer my projects?</a:t>
            </a:r>
          </a:p>
          <a:p>
            <a:pPr>
              <a:lnSpc>
                <a:spcPct val="114999"/>
              </a:lnSpc>
            </a:pPr>
            <a:r>
              <a:rPr lang="en-US"/>
              <a:t>How is this course organized?</a:t>
            </a:r>
          </a:p>
          <a:p>
            <a:pPr>
              <a:lnSpc>
                <a:spcPct val="114999"/>
              </a:lnSpc>
            </a:pPr>
            <a:endParaRPr lang="en-US"/>
          </a:p>
        </p:txBody>
      </p:sp>
    </p:spTree>
    <p:extLst>
      <p:ext uri="{BB962C8B-B14F-4D97-AF65-F5344CB8AC3E}">
        <p14:creationId xmlns:p14="http://schemas.microsoft.com/office/powerpoint/2010/main" val="596142551"/>
      </p:ext>
    </p:extLst>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375943d0-1737-420d-abae-750e225a1f6c">
      <Terms xmlns="http://schemas.microsoft.com/office/infopath/2007/PartnerControls"/>
    </lcf76f155ced4ddcb4097134ff3c332f>
    <TaxCatchAll xmlns="dbccc4ca-e175-4642-95d3-c6632d06f78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C9242AECD975D4DA7B237C2E1E764BE" ma:contentTypeVersion="18" ma:contentTypeDescription="Create a new document." ma:contentTypeScope="" ma:versionID="1577cb9ef9c95c3ca1ef094e51bda793">
  <xsd:schema xmlns:xsd="http://www.w3.org/2001/XMLSchema" xmlns:xs="http://www.w3.org/2001/XMLSchema" xmlns:p="http://schemas.microsoft.com/office/2006/metadata/properties" xmlns:ns2="375943d0-1737-420d-abae-750e225a1f6c" xmlns:ns3="dbccc4ca-e175-4642-95d3-c6632d06f78c" targetNamespace="http://schemas.microsoft.com/office/2006/metadata/properties" ma:root="true" ma:fieldsID="b0f9b80e011c170a1b0b2a9b4d0fff14" ns2:_="" ns3:_="">
    <xsd:import namespace="375943d0-1737-420d-abae-750e225a1f6c"/>
    <xsd:import namespace="dbccc4ca-e175-4642-95d3-c6632d06f78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Location" minOccurs="0"/>
                <xsd:element ref="ns2:lcf76f155ced4ddcb4097134ff3c332f" minOccurs="0"/>
                <xsd:element ref="ns3:TaxCatchAll" minOccurs="0"/>
                <xsd:element ref="ns2:MediaLengthInSeconds"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5943d0-1737-420d-abae-750e225a1f6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c0ad629c-0c64-4cfd-a7c6-02f1c6e4954d" ma:termSetId="09814cd3-568e-fe90-9814-8d621ff8fb84" ma:anchorId="fba54fb3-c3e1-fe81-a776-ca4b69148c4d" ma:open="true" ma:isKeyword="false">
      <xsd:complexType>
        <xsd:sequence>
          <xsd:element ref="pc:Terms" minOccurs="0" maxOccurs="1"/>
        </xsd:sequence>
      </xsd:complexType>
    </xsd:element>
    <xsd:element name="MediaLengthInSeconds" ma:index="22" nillable="true" ma:displayName="MediaLengthInSeconds" ma:hidden="true" ma:internalName="MediaLengthInSeconds" ma:readOnly="true">
      <xsd:simpleType>
        <xsd:restriction base="dms:Unknown"/>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ccc4ca-e175-4642-95d3-c6632d06f78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ba9bfee0-987d-4126-a462-19846f6d7e75}" ma:internalName="TaxCatchAll" ma:showField="CatchAllData" ma:web="dbccc4ca-e175-4642-95d3-c6632d06f78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4E50BE1-564B-409D-85F6-71B504232BAC}">
  <ds:schemaRefs>
    <ds:schemaRef ds:uri="http://schemas.microsoft.com/sharepoint/v3/contenttype/forms"/>
  </ds:schemaRefs>
</ds:datastoreItem>
</file>

<file path=customXml/itemProps2.xml><?xml version="1.0" encoding="utf-8"?>
<ds:datastoreItem xmlns:ds="http://schemas.openxmlformats.org/officeDocument/2006/customXml" ds:itemID="{0C30F4E7-F790-499C-A837-9C018CEC741F}">
  <ds:schemaRefs>
    <ds:schemaRef ds:uri="375943d0-1737-420d-abae-750e225a1f6c"/>
    <ds:schemaRef ds:uri="dbccc4ca-e175-4642-95d3-c6632d06f78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250C7A6A-A21C-4986-A0AF-529B05CCE0B8}">
  <ds:schemaRefs>
    <ds:schemaRef ds:uri="375943d0-1737-420d-abae-750e225a1f6c"/>
    <ds:schemaRef ds:uri="dbccc4ca-e175-4642-95d3-c6632d06f7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68</Slides>
  <Notes>30</Notes>
  <HiddenSlides>13</HiddenSlides>
  <ScaleCrop>false</ScaleCrop>
  <HeadingPairs>
    <vt:vector size="4" baseType="variant">
      <vt:variant>
        <vt:lpstr>Theme</vt:lpstr>
      </vt:variant>
      <vt:variant>
        <vt:i4>1</vt:i4>
      </vt:variant>
      <vt:variant>
        <vt:lpstr>Slide Titles</vt:lpstr>
      </vt:variant>
      <vt:variant>
        <vt:i4>68</vt:i4>
      </vt:variant>
    </vt:vector>
  </HeadingPairs>
  <TitlesOfParts>
    <vt:vector size="69" baseType="lpstr">
      <vt:lpstr>Simple Dark</vt:lpstr>
      <vt:lpstr>Why should we care about software?</vt:lpstr>
      <vt:lpstr>A typical research software lifecycle </vt:lpstr>
      <vt:lpstr>A typical research software lifecycle - in reality</vt:lpstr>
      <vt:lpstr>What could go wrong?</vt:lpstr>
      <vt:lpstr>Where are you?</vt:lpstr>
      <vt:lpstr>What's the story?</vt:lpstr>
      <vt:lpstr>Zoom etiquette &amp; instructions </vt:lpstr>
      <vt:lpstr>Intermediate Research Software Development in Python</vt:lpstr>
      <vt:lpstr>Introduction</vt:lpstr>
      <vt:lpstr>Modern research is impossible without software</vt:lpstr>
      <vt:lpstr>What is this course about?</vt:lpstr>
      <vt:lpstr>Why should we care about software we write?</vt:lpstr>
      <vt:lpstr>The software you write is important!</vt:lpstr>
      <vt:lpstr>When should you have considered how to engineer your software? </vt:lpstr>
      <vt:lpstr>Programming vs engineering </vt:lpstr>
      <vt:lpstr>Target audience</vt:lpstr>
      <vt:lpstr>PowerPoint Presentation</vt:lpstr>
      <vt:lpstr>Course outline</vt:lpstr>
      <vt:lpstr>How will the workshop run</vt:lpstr>
      <vt:lpstr>A final note …</vt:lpstr>
      <vt:lpstr>What questions do you have?</vt:lpstr>
      <vt:lpstr>Section 1: Setting Up Environment For Collaborative Code Development &amp; Intro to Our Software Project</vt:lpstr>
      <vt:lpstr>PowerPoint Presentation</vt:lpstr>
      <vt:lpstr>Model – View – Controller architecture</vt:lpstr>
      <vt:lpstr>Python virtual environments</vt:lpstr>
      <vt:lpstr>Integrated Development Environment (IDE)</vt:lpstr>
      <vt:lpstr>Software development lifecycle with git</vt:lpstr>
      <vt:lpstr>Git feature branches</vt:lpstr>
      <vt:lpstr>Python code style conventions</vt:lpstr>
      <vt:lpstr>Verifying Code Style Using Linters   </vt:lpstr>
      <vt:lpstr>Tools Check</vt:lpstr>
      <vt:lpstr>Section 2: Ensuring Correctness of Software at Scale</vt:lpstr>
      <vt:lpstr>Automatically Testing Software</vt:lpstr>
      <vt:lpstr>Scaling Up Unit Testing</vt:lpstr>
      <vt:lpstr>Continuous Integration for Automated Testing</vt:lpstr>
      <vt:lpstr>Diagnosing Issues and Improving Robustness</vt:lpstr>
      <vt:lpstr>Section 3: Software Development as a Process</vt:lpstr>
      <vt:lpstr>Software development process</vt:lpstr>
      <vt:lpstr>Software requirements</vt:lpstr>
      <vt:lpstr>Software requirements</vt:lpstr>
      <vt:lpstr>PowerPoint Presentation</vt:lpstr>
      <vt:lpstr>Software design</vt:lpstr>
      <vt:lpstr>Programming paradigms</vt:lpstr>
      <vt:lpstr>PowerPoint Presentation</vt:lpstr>
      <vt:lpstr>PowerPoint Presentation</vt:lpstr>
      <vt:lpstr>Procedural versus object-oriented programming</vt:lpstr>
      <vt:lpstr>Functional programming</vt:lpstr>
      <vt:lpstr>A typical functional programming example</vt:lpstr>
      <vt:lpstr>Use the right tool for the right job</vt:lpstr>
      <vt:lpstr>Section 4: Collaborative Software Development for Reuse</vt:lpstr>
      <vt:lpstr>Developing Software in a Team: Code Review</vt:lpstr>
      <vt:lpstr>Developing Software in a Team: Code Review</vt:lpstr>
      <vt:lpstr>Preparing Software for Reuse and Release</vt:lpstr>
      <vt:lpstr>Packaging Software for Release and Distribution</vt:lpstr>
      <vt:lpstr>Section 5: Managing and Improving Software </vt:lpstr>
      <vt:lpstr>Managing a Collaborative Software Project </vt:lpstr>
      <vt:lpstr>Assessing Software for Suitability and Improvement</vt:lpstr>
      <vt:lpstr>Software Improvement Through Feedback</vt:lpstr>
      <vt:lpstr>Section 6: Apply learned skills to your own projects </vt:lpstr>
      <vt:lpstr>Congratulations! You have evolved from a simple programmer to a full-grown software engineer!</vt:lpstr>
      <vt:lpstr>PowerPoint Presentation</vt:lpstr>
      <vt:lpstr>We can teach you some useful skills, but unfortunately in software engineering experience matters…</vt:lpstr>
      <vt:lpstr>Next steps</vt:lpstr>
      <vt:lpstr>What did you learn that is maybe more important than experience?</vt:lpstr>
      <vt:lpstr>What did you learn that is maybe more important than experience:</vt:lpstr>
      <vt:lpstr>Left-over slides from Section 5</vt:lpstr>
      <vt:lpstr>Section 5: Managing and Improving Software Over Its Lifetime    </vt:lpstr>
      <vt:lpstr>Daily schedule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should we care about software?</dc:title>
  <cp:revision>1</cp:revision>
  <dcterms:modified xsi:type="dcterms:W3CDTF">2023-12-13T10:04:55Z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0x0101008C9242AECD975D4DA7B237C2E1E764BE</vt:lpwstr>
  </property>
  <property fmtid="{D5CDD505-2E9C-101B-9397-08002B2CF9AE}" pid="3" name="MediaServiceImageTags">
    <vt:lpwstr/>
  </property>
</Properties>
</file>